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14"/>
  </p:notesMasterIdLst>
  <p:sldIdLst>
    <p:sldId id="256" r:id="rId2"/>
    <p:sldId id="334" r:id="rId3"/>
    <p:sldId id="335" r:id="rId4"/>
    <p:sldId id="336" r:id="rId5"/>
    <p:sldId id="340" r:id="rId6"/>
    <p:sldId id="337" r:id="rId7"/>
    <p:sldId id="338" r:id="rId8"/>
    <p:sldId id="342" r:id="rId9"/>
    <p:sldId id="339" r:id="rId10"/>
    <p:sldId id="326" r:id="rId11"/>
    <p:sldId id="341" r:id="rId12"/>
    <p:sldId id="330"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8" roundtripDataSignature="AMtx7mhtnXr3x00SnWe2nBSGwQkND1NIg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604"/>
    <p:restoredTop sz="61521"/>
  </p:normalViewPr>
  <p:slideViewPr>
    <p:cSldViewPr snapToGrid="0">
      <p:cViewPr varScale="1">
        <p:scale>
          <a:sx n="71" d="100"/>
          <a:sy n="71" d="100"/>
        </p:scale>
        <p:origin x="184" y="4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89"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92" Type="http://schemas.openxmlformats.org/officeDocument/2006/relationships/tableStyles" Target="tableStyles.xml"/><Relationship Id="rId2" Type="http://schemas.openxmlformats.org/officeDocument/2006/relationships/slide" Target="slides/slide1.xml"/><Relationship Id="rId88" Type="http://customschemas.google.com/relationships/presentationmetadata" Target="metadata"/><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90"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30CA75-EF58-F94E-BAB1-DECCB948618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B84859F-0035-684C-BE0D-C434768EFBCF}">
      <dgm:prSet phldrT="[Text]"/>
      <dgm:spPr/>
      <dgm:t>
        <a:bodyPr/>
        <a:lstStyle/>
        <a:p>
          <a:pPr>
            <a:buNone/>
          </a:pPr>
          <a:r>
            <a:rPr lang="en-US" b="1" dirty="0"/>
            <a:t>Why Safety Matters</a:t>
          </a:r>
          <a:endParaRPr lang="en-US" dirty="0"/>
        </a:p>
      </dgm:t>
    </dgm:pt>
    <dgm:pt modelId="{11A69709-6B41-004D-AC67-ABDBF0203FE1}" type="parTrans" cxnId="{4BEE836B-3E0C-444B-A690-4D69E16095FD}">
      <dgm:prSet/>
      <dgm:spPr/>
      <dgm:t>
        <a:bodyPr/>
        <a:lstStyle/>
        <a:p>
          <a:endParaRPr lang="en-US"/>
        </a:p>
      </dgm:t>
    </dgm:pt>
    <dgm:pt modelId="{5940FA7A-CFD7-B74A-A5AA-DCC51869CB25}" type="sibTrans" cxnId="{4BEE836B-3E0C-444B-A690-4D69E16095FD}">
      <dgm:prSet/>
      <dgm:spPr/>
      <dgm:t>
        <a:bodyPr/>
        <a:lstStyle/>
        <a:p>
          <a:endParaRPr lang="en-US"/>
        </a:p>
      </dgm:t>
    </dgm:pt>
    <dgm:pt modelId="{B7B7DE4F-2844-B24C-9C64-571324506A56}">
      <dgm:prSet/>
      <dgm:spPr/>
      <dgm:t>
        <a:bodyPr/>
        <a:lstStyle/>
        <a:p>
          <a:r>
            <a:rPr lang="en-US" dirty="0"/>
            <a:t>Immigration courts operate within a heightened anti-immigrant political climate.</a:t>
          </a:r>
        </a:p>
      </dgm:t>
    </dgm:pt>
    <dgm:pt modelId="{68509CC9-02AA-1849-9B6F-718A98FA5864}" type="parTrans" cxnId="{9A2BC928-4FD2-0343-92EC-447AD5794275}">
      <dgm:prSet/>
      <dgm:spPr/>
      <dgm:t>
        <a:bodyPr/>
        <a:lstStyle/>
        <a:p>
          <a:endParaRPr lang="en-US"/>
        </a:p>
      </dgm:t>
    </dgm:pt>
    <dgm:pt modelId="{ADDC4315-87A1-AC40-B905-D396CA365452}" type="sibTrans" cxnId="{9A2BC928-4FD2-0343-92EC-447AD5794275}">
      <dgm:prSet/>
      <dgm:spPr/>
      <dgm:t>
        <a:bodyPr/>
        <a:lstStyle/>
        <a:p>
          <a:endParaRPr lang="en-US"/>
        </a:p>
      </dgm:t>
    </dgm:pt>
    <dgm:pt modelId="{FA354FEE-E11B-D547-87BF-5BDECF37E034}">
      <dgm:prSet/>
      <dgm:spPr/>
      <dgm:t>
        <a:bodyPr/>
        <a:lstStyle/>
        <a:p>
          <a:r>
            <a:rPr lang="en-US" dirty="0"/>
            <a:t>Federal agents—including ICE, DHS, and contracted personnel—may be present in waiting areas, hallways, and courtrooms.</a:t>
          </a:r>
        </a:p>
      </dgm:t>
    </dgm:pt>
    <dgm:pt modelId="{34926095-E371-AA43-9473-8F92357B2433}" type="parTrans" cxnId="{73E93F5A-8196-F24A-8103-FA2549A96327}">
      <dgm:prSet/>
      <dgm:spPr/>
      <dgm:t>
        <a:bodyPr/>
        <a:lstStyle/>
        <a:p>
          <a:endParaRPr lang="en-US"/>
        </a:p>
      </dgm:t>
    </dgm:pt>
    <dgm:pt modelId="{15571075-C421-F945-87C2-BE26519DCEBC}" type="sibTrans" cxnId="{73E93F5A-8196-F24A-8103-FA2549A96327}">
      <dgm:prSet/>
      <dgm:spPr/>
      <dgm:t>
        <a:bodyPr/>
        <a:lstStyle/>
        <a:p>
          <a:endParaRPr lang="en-US"/>
        </a:p>
      </dgm:t>
    </dgm:pt>
    <dgm:pt modelId="{66AE8452-9B92-094F-A124-CBE28D746D02}">
      <dgm:prSet/>
      <dgm:spPr/>
      <dgm:t>
        <a:bodyPr/>
        <a:lstStyle/>
        <a:p>
          <a:r>
            <a:rPr lang="en-US" dirty="0"/>
            <a:t>Surveillance technologies (phones, facial recognition, biometric tools) may be in use.</a:t>
          </a:r>
        </a:p>
      </dgm:t>
    </dgm:pt>
    <dgm:pt modelId="{33728461-9F3E-CF4F-826A-491093FFE75F}" type="parTrans" cxnId="{E1AECC81-033F-3847-80CB-F5C80AC68372}">
      <dgm:prSet/>
      <dgm:spPr/>
      <dgm:t>
        <a:bodyPr/>
        <a:lstStyle/>
        <a:p>
          <a:endParaRPr lang="en-US"/>
        </a:p>
      </dgm:t>
    </dgm:pt>
    <dgm:pt modelId="{412303EB-36D2-BB40-8824-C45F9433EA7A}" type="sibTrans" cxnId="{E1AECC81-033F-3847-80CB-F5C80AC68372}">
      <dgm:prSet/>
      <dgm:spPr/>
      <dgm:t>
        <a:bodyPr/>
        <a:lstStyle/>
        <a:p>
          <a:endParaRPr lang="en-US"/>
        </a:p>
      </dgm:t>
    </dgm:pt>
    <dgm:pt modelId="{1906980A-7323-3845-B0CA-332EF30BEC31}">
      <dgm:prSet/>
      <dgm:spPr/>
      <dgm:t>
        <a:bodyPr/>
        <a:lstStyle/>
        <a:p>
          <a:r>
            <a:rPr lang="en-US" b="1"/>
            <a:t>Roles of Groups in Court</a:t>
          </a:r>
          <a:endParaRPr lang="en-US" dirty="0"/>
        </a:p>
      </dgm:t>
    </dgm:pt>
    <dgm:pt modelId="{1D1D3827-7EB0-DA48-ADA9-26B73F8EC458}" type="parTrans" cxnId="{2581CCB0-7CB3-DB4F-A28C-EA3400254051}">
      <dgm:prSet/>
      <dgm:spPr/>
      <dgm:t>
        <a:bodyPr/>
        <a:lstStyle/>
        <a:p>
          <a:endParaRPr lang="en-US"/>
        </a:p>
      </dgm:t>
    </dgm:pt>
    <dgm:pt modelId="{16423000-A1C1-B046-8439-50E9249C53D6}" type="sibTrans" cxnId="{2581CCB0-7CB3-DB4F-A28C-EA3400254051}">
      <dgm:prSet/>
      <dgm:spPr/>
      <dgm:t>
        <a:bodyPr/>
        <a:lstStyle/>
        <a:p>
          <a:endParaRPr lang="en-US"/>
        </a:p>
      </dgm:t>
    </dgm:pt>
    <dgm:pt modelId="{65E90DBF-9840-F14C-A7FB-0C1D0E441DB9}">
      <dgm:prSet/>
      <dgm:spPr/>
      <dgm:t>
        <a:bodyPr/>
        <a:lstStyle/>
        <a:p>
          <a:r>
            <a:rPr lang="en-US" dirty="0"/>
            <a:t>Multiple groups may be observing: faith communities, activists, legal advocates, accompaniment collectives.</a:t>
          </a:r>
        </a:p>
      </dgm:t>
    </dgm:pt>
    <dgm:pt modelId="{40AFD534-2825-5149-99C7-389C4B9172B3}" type="parTrans" cxnId="{EADF997D-FD98-1E40-AF5B-384EB3A8BFC8}">
      <dgm:prSet/>
      <dgm:spPr/>
      <dgm:t>
        <a:bodyPr/>
        <a:lstStyle/>
        <a:p>
          <a:endParaRPr lang="en-US"/>
        </a:p>
      </dgm:t>
    </dgm:pt>
    <dgm:pt modelId="{6EBE568B-D1DC-7F46-8534-3BFFDC362D95}" type="sibTrans" cxnId="{EADF997D-FD98-1E40-AF5B-384EB3A8BFC8}">
      <dgm:prSet/>
      <dgm:spPr/>
      <dgm:t>
        <a:bodyPr/>
        <a:lstStyle/>
        <a:p>
          <a:endParaRPr lang="en-US"/>
        </a:p>
      </dgm:t>
    </dgm:pt>
    <dgm:pt modelId="{4A78455F-754E-9447-A238-6AF52E057BAB}">
      <dgm:prSet/>
      <dgm:spPr/>
      <dgm:t>
        <a:bodyPr/>
        <a:lstStyle/>
        <a:p>
          <a:r>
            <a:rPr lang="en-US" dirty="0"/>
            <a:t>These groups may follow different protocols, including supportive intervention.</a:t>
          </a:r>
        </a:p>
      </dgm:t>
    </dgm:pt>
    <dgm:pt modelId="{0ABD7460-8A05-5347-A1C1-DB2EC4153B1F}" type="parTrans" cxnId="{4DBF6AD0-AC38-A445-96F8-38604A128E51}">
      <dgm:prSet/>
      <dgm:spPr/>
      <dgm:t>
        <a:bodyPr/>
        <a:lstStyle/>
        <a:p>
          <a:endParaRPr lang="en-US"/>
        </a:p>
      </dgm:t>
    </dgm:pt>
    <dgm:pt modelId="{480F5C29-8825-7544-8878-42AF03325B9F}" type="sibTrans" cxnId="{4DBF6AD0-AC38-A445-96F8-38604A128E51}">
      <dgm:prSet/>
      <dgm:spPr/>
      <dgm:t>
        <a:bodyPr/>
        <a:lstStyle/>
        <a:p>
          <a:endParaRPr lang="en-US"/>
        </a:p>
      </dgm:t>
    </dgm:pt>
    <dgm:pt modelId="{5DEAD902-9BD2-084B-9141-80C4472EC8D0}">
      <dgm:prSet/>
      <dgm:spPr/>
      <dgm:t>
        <a:bodyPr/>
        <a:lstStyle/>
        <a:p>
          <a:r>
            <a:rPr lang="en-US" i="1" dirty="0"/>
            <a:t>Our project is exclusively observational and research-oriented.</a:t>
          </a:r>
          <a:endParaRPr lang="en-US" dirty="0"/>
        </a:p>
      </dgm:t>
    </dgm:pt>
    <dgm:pt modelId="{61951FEE-14FB-9B41-8EC1-649B734A726B}" type="parTrans" cxnId="{B16905AD-103C-734E-8022-4388D1A32F0F}">
      <dgm:prSet/>
      <dgm:spPr/>
      <dgm:t>
        <a:bodyPr/>
        <a:lstStyle/>
        <a:p>
          <a:endParaRPr lang="en-US"/>
        </a:p>
      </dgm:t>
    </dgm:pt>
    <dgm:pt modelId="{972D3DB6-41A1-5E44-865A-26CA85828EB1}" type="sibTrans" cxnId="{B16905AD-103C-734E-8022-4388D1A32F0F}">
      <dgm:prSet/>
      <dgm:spPr/>
      <dgm:t>
        <a:bodyPr/>
        <a:lstStyle/>
        <a:p>
          <a:endParaRPr lang="en-US"/>
        </a:p>
      </dgm:t>
    </dgm:pt>
    <dgm:pt modelId="{9106FB7E-1D40-1149-A82F-546D843366A0}" type="pres">
      <dgm:prSet presAssocID="{EF30CA75-EF58-F94E-BAB1-DECCB9486183}" presName="linear" presStyleCnt="0">
        <dgm:presLayoutVars>
          <dgm:animLvl val="lvl"/>
          <dgm:resizeHandles val="exact"/>
        </dgm:presLayoutVars>
      </dgm:prSet>
      <dgm:spPr/>
    </dgm:pt>
    <dgm:pt modelId="{73361498-45F5-DA45-B791-E3F6A504C7FF}" type="pres">
      <dgm:prSet presAssocID="{2B84859F-0035-684C-BE0D-C434768EFBCF}" presName="parentText" presStyleLbl="node1" presStyleIdx="0" presStyleCnt="2">
        <dgm:presLayoutVars>
          <dgm:chMax val="0"/>
          <dgm:bulletEnabled val="1"/>
        </dgm:presLayoutVars>
      </dgm:prSet>
      <dgm:spPr/>
    </dgm:pt>
    <dgm:pt modelId="{0DB891E1-4F8E-744C-9EE4-26D96B351324}" type="pres">
      <dgm:prSet presAssocID="{2B84859F-0035-684C-BE0D-C434768EFBCF}" presName="childText" presStyleLbl="revTx" presStyleIdx="0" presStyleCnt="2">
        <dgm:presLayoutVars>
          <dgm:bulletEnabled val="1"/>
        </dgm:presLayoutVars>
      </dgm:prSet>
      <dgm:spPr/>
    </dgm:pt>
    <dgm:pt modelId="{C261B7B4-025D-F749-887C-1253A77A24DB}" type="pres">
      <dgm:prSet presAssocID="{1906980A-7323-3845-B0CA-332EF30BEC31}" presName="parentText" presStyleLbl="node1" presStyleIdx="1" presStyleCnt="2">
        <dgm:presLayoutVars>
          <dgm:chMax val="0"/>
          <dgm:bulletEnabled val="1"/>
        </dgm:presLayoutVars>
      </dgm:prSet>
      <dgm:spPr/>
    </dgm:pt>
    <dgm:pt modelId="{5BD4DA7D-C27F-404A-8A1A-0A31C3DB0136}" type="pres">
      <dgm:prSet presAssocID="{1906980A-7323-3845-B0CA-332EF30BEC31}" presName="childText" presStyleLbl="revTx" presStyleIdx="1" presStyleCnt="2">
        <dgm:presLayoutVars>
          <dgm:bulletEnabled val="1"/>
        </dgm:presLayoutVars>
      </dgm:prSet>
      <dgm:spPr/>
    </dgm:pt>
  </dgm:ptLst>
  <dgm:cxnLst>
    <dgm:cxn modelId="{C2181B23-3A9D-D747-B44E-B740562F0121}" type="presOf" srcId="{1906980A-7323-3845-B0CA-332EF30BEC31}" destId="{C261B7B4-025D-F749-887C-1253A77A24DB}" srcOrd="0" destOrd="0" presId="urn:microsoft.com/office/officeart/2005/8/layout/vList2"/>
    <dgm:cxn modelId="{9A2BC928-4FD2-0343-92EC-447AD5794275}" srcId="{2B84859F-0035-684C-BE0D-C434768EFBCF}" destId="{B7B7DE4F-2844-B24C-9C64-571324506A56}" srcOrd="0" destOrd="0" parTransId="{68509CC9-02AA-1849-9B6F-718A98FA5864}" sibTransId="{ADDC4315-87A1-AC40-B905-D396CA365452}"/>
    <dgm:cxn modelId="{5BB8CD2F-2758-3240-920A-D6F8252650EC}" type="presOf" srcId="{66AE8452-9B92-094F-A124-CBE28D746D02}" destId="{0DB891E1-4F8E-744C-9EE4-26D96B351324}" srcOrd="0" destOrd="2" presId="urn:microsoft.com/office/officeart/2005/8/layout/vList2"/>
    <dgm:cxn modelId="{93A15451-A787-5840-8027-E7216D94AD8B}" type="presOf" srcId="{4A78455F-754E-9447-A238-6AF52E057BAB}" destId="{5BD4DA7D-C27F-404A-8A1A-0A31C3DB0136}" srcOrd="0" destOrd="1" presId="urn:microsoft.com/office/officeart/2005/8/layout/vList2"/>
    <dgm:cxn modelId="{73E93F5A-8196-F24A-8103-FA2549A96327}" srcId="{2B84859F-0035-684C-BE0D-C434768EFBCF}" destId="{FA354FEE-E11B-D547-87BF-5BDECF37E034}" srcOrd="1" destOrd="0" parTransId="{34926095-E371-AA43-9473-8F92357B2433}" sibTransId="{15571075-C421-F945-87C2-BE26519DCEBC}"/>
    <dgm:cxn modelId="{4BEE836B-3E0C-444B-A690-4D69E16095FD}" srcId="{EF30CA75-EF58-F94E-BAB1-DECCB9486183}" destId="{2B84859F-0035-684C-BE0D-C434768EFBCF}" srcOrd="0" destOrd="0" parTransId="{11A69709-6B41-004D-AC67-ABDBF0203FE1}" sibTransId="{5940FA7A-CFD7-B74A-A5AA-DCC51869CB25}"/>
    <dgm:cxn modelId="{3ECDBE76-483B-AD4B-BE4D-878E7D29DE78}" type="presOf" srcId="{2B84859F-0035-684C-BE0D-C434768EFBCF}" destId="{73361498-45F5-DA45-B791-E3F6A504C7FF}" srcOrd="0" destOrd="0" presId="urn:microsoft.com/office/officeart/2005/8/layout/vList2"/>
    <dgm:cxn modelId="{EADF997D-FD98-1E40-AF5B-384EB3A8BFC8}" srcId="{1906980A-7323-3845-B0CA-332EF30BEC31}" destId="{65E90DBF-9840-F14C-A7FB-0C1D0E441DB9}" srcOrd="0" destOrd="0" parTransId="{40AFD534-2825-5149-99C7-389C4B9172B3}" sibTransId="{6EBE568B-D1DC-7F46-8534-3BFFDC362D95}"/>
    <dgm:cxn modelId="{E1AECC81-033F-3847-80CB-F5C80AC68372}" srcId="{2B84859F-0035-684C-BE0D-C434768EFBCF}" destId="{66AE8452-9B92-094F-A124-CBE28D746D02}" srcOrd="2" destOrd="0" parTransId="{33728461-9F3E-CF4F-826A-491093FFE75F}" sibTransId="{412303EB-36D2-BB40-8824-C45F9433EA7A}"/>
    <dgm:cxn modelId="{41DADC89-44E2-DF42-8E50-A8511954803D}" type="presOf" srcId="{5DEAD902-9BD2-084B-9141-80C4472EC8D0}" destId="{5BD4DA7D-C27F-404A-8A1A-0A31C3DB0136}" srcOrd="0" destOrd="2" presId="urn:microsoft.com/office/officeart/2005/8/layout/vList2"/>
    <dgm:cxn modelId="{2E6B4496-F1BA-934D-AEA4-4AE8E23F2F96}" type="presOf" srcId="{EF30CA75-EF58-F94E-BAB1-DECCB9486183}" destId="{9106FB7E-1D40-1149-A82F-546D843366A0}" srcOrd="0" destOrd="0" presId="urn:microsoft.com/office/officeart/2005/8/layout/vList2"/>
    <dgm:cxn modelId="{82519297-FD75-9E4C-BC86-FBA47FE38C60}" type="presOf" srcId="{B7B7DE4F-2844-B24C-9C64-571324506A56}" destId="{0DB891E1-4F8E-744C-9EE4-26D96B351324}" srcOrd="0" destOrd="0" presId="urn:microsoft.com/office/officeart/2005/8/layout/vList2"/>
    <dgm:cxn modelId="{6D84619F-889F-8D40-A177-EC16E9B1368E}" type="presOf" srcId="{FA354FEE-E11B-D547-87BF-5BDECF37E034}" destId="{0DB891E1-4F8E-744C-9EE4-26D96B351324}" srcOrd="0" destOrd="1" presId="urn:microsoft.com/office/officeart/2005/8/layout/vList2"/>
    <dgm:cxn modelId="{B16905AD-103C-734E-8022-4388D1A32F0F}" srcId="{1906980A-7323-3845-B0CA-332EF30BEC31}" destId="{5DEAD902-9BD2-084B-9141-80C4472EC8D0}" srcOrd="2" destOrd="0" parTransId="{61951FEE-14FB-9B41-8EC1-649B734A726B}" sibTransId="{972D3DB6-41A1-5E44-865A-26CA85828EB1}"/>
    <dgm:cxn modelId="{2581CCB0-7CB3-DB4F-A28C-EA3400254051}" srcId="{EF30CA75-EF58-F94E-BAB1-DECCB9486183}" destId="{1906980A-7323-3845-B0CA-332EF30BEC31}" srcOrd="1" destOrd="0" parTransId="{1D1D3827-7EB0-DA48-ADA9-26B73F8EC458}" sibTransId="{16423000-A1C1-B046-8439-50E9249C53D6}"/>
    <dgm:cxn modelId="{9FBF4AB9-A020-7748-91B8-BD46F27FBC9A}" type="presOf" srcId="{65E90DBF-9840-F14C-A7FB-0C1D0E441DB9}" destId="{5BD4DA7D-C27F-404A-8A1A-0A31C3DB0136}" srcOrd="0" destOrd="0" presId="urn:microsoft.com/office/officeart/2005/8/layout/vList2"/>
    <dgm:cxn modelId="{4DBF6AD0-AC38-A445-96F8-38604A128E51}" srcId="{1906980A-7323-3845-B0CA-332EF30BEC31}" destId="{4A78455F-754E-9447-A238-6AF52E057BAB}" srcOrd="1" destOrd="0" parTransId="{0ABD7460-8A05-5347-A1C1-DB2EC4153B1F}" sibTransId="{480F5C29-8825-7544-8878-42AF03325B9F}"/>
    <dgm:cxn modelId="{598C00F8-0A92-7447-A6CA-767B85421A3C}" type="presParOf" srcId="{9106FB7E-1D40-1149-A82F-546D843366A0}" destId="{73361498-45F5-DA45-B791-E3F6A504C7FF}" srcOrd="0" destOrd="0" presId="urn:microsoft.com/office/officeart/2005/8/layout/vList2"/>
    <dgm:cxn modelId="{F01713B2-D09D-9745-9F53-14F7C53A3CDB}" type="presParOf" srcId="{9106FB7E-1D40-1149-A82F-546D843366A0}" destId="{0DB891E1-4F8E-744C-9EE4-26D96B351324}" srcOrd="1" destOrd="0" presId="urn:microsoft.com/office/officeart/2005/8/layout/vList2"/>
    <dgm:cxn modelId="{4F8232F2-B3C1-6947-BFA5-78180360ED18}" type="presParOf" srcId="{9106FB7E-1D40-1149-A82F-546D843366A0}" destId="{C261B7B4-025D-F749-887C-1253A77A24DB}" srcOrd="2" destOrd="0" presId="urn:microsoft.com/office/officeart/2005/8/layout/vList2"/>
    <dgm:cxn modelId="{095B1615-7404-FE40-8163-E6D359E046F4}" type="presParOf" srcId="{9106FB7E-1D40-1149-A82F-546D843366A0}" destId="{5BD4DA7D-C27F-404A-8A1A-0A31C3DB0136}"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30CA75-EF58-F94E-BAB1-DECCB948618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48839CF-9AFB-9C42-86BE-96D36533ED35}">
      <dgm:prSet/>
      <dgm:spPr/>
      <dgm:t>
        <a:bodyPr/>
        <a:lstStyle/>
        <a:p>
          <a:r>
            <a:rPr lang="en-US" b="1" dirty="0"/>
            <a:t>Non-Intervention Expectations</a:t>
          </a:r>
          <a:endParaRPr lang="en-US" dirty="0"/>
        </a:p>
      </dgm:t>
    </dgm:pt>
    <dgm:pt modelId="{19F66A98-651F-A247-AF6B-206B4197C53F}" type="parTrans" cxnId="{F3B560F5-2D0B-634F-BD1C-BF4AA13832D2}">
      <dgm:prSet/>
      <dgm:spPr/>
      <dgm:t>
        <a:bodyPr/>
        <a:lstStyle/>
        <a:p>
          <a:endParaRPr lang="en-US"/>
        </a:p>
      </dgm:t>
    </dgm:pt>
    <dgm:pt modelId="{273E275A-6E2B-8E4A-BD9F-665CBFBE2778}" type="sibTrans" cxnId="{F3B560F5-2D0B-634F-BD1C-BF4AA13832D2}">
      <dgm:prSet/>
      <dgm:spPr/>
      <dgm:t>
        <a:bodyPr/>
        <a:lstStyle/>
        <a:p>
          <a:endParaRPr lang="en-US"/>
        </a:p>
      </dgm:t>
    </dgm:pt>
    <dgm:pt modelId="{184298D9-9B67-DF41-AA9C-C2B95BAC149A}">
      <dgm:prSet/>
      <dgm:spPr/>
      <dgm:t>
        <a:bodyPr/>
        <a:lstStyle/>
        <a:p>
          <a:r>
            <a:rPr lang="en-US" dirty="0"/>
            <a:t>Students must </a:t>
          </a:r>
          <a:r>
            <a:rPr lang="en-US" b="1" dirty="0"/>
            <a:t>never</a:t>
          </a:r>
          <a:r>
            <a:rPr lang="en-US" dirty="0"/>
            <a:t> intervene, advise, or interact with respondents regarding their case.</a:t>
          </a:r>
        </a:p>
      </dgm:t>
    </dgm:pt>
    <dgm:pt modelId="{7ECEC15B-C34C-E845-8840-F243CAF4F271}" type="parTrans" cxnId="{E0D30D6D-CA35-6A45-8989-A55E2A7279F6}">
      <dgm:prSet/>
      <dgm:spPr/>
      <dgm:t>
        <a:bodyPr/>
        <a:lstStyle/>
        <a:p>
          <a:endParaRPr lang="en-US"/>
        </a:p>
      </dgm:t>
    </dgm:pt>
    <dgm:pt modelId="{4BC1E2F8-B684-E34C-B654-B99F0285E036}" type="sibTrans" cxnId="{E0D30D6D-CA35-6A45-8989-A55E2A7279F6}">
      <dgm:prSet/>
      <dgm:spPr/>
      <dgm:t>
        <a:bodyPr/>
        <a:lstStyle/>
        <a:p>
          <a:endParaRPr lang="en-US"/>
        </a:p>
      </dgm:t>
    </dgm:pt>
    <dgm:pt modelId="{D7F1F641-DF66-0A44-9214-B6904472811D}">
      <dgm:prSet/>
      <dgm:spPr/>
      <dgm:t>
        <a:bodyPr/>
        <a:lstStyle/>
        <a:p>
          <a:r>
            <a:rPr lang="en-US" dirty="0"/>
            <a:t>Do not approach judges, attorneys, clerks, interpreters, or federal agents unless directly addressed.</a:t>
          </a:r>
        </a:p>
      </dgm:t>
    </dgm:pt>
    <dgm:pt modelId="{605AE117-9BEE-1A45-8BBC-A4C60071223C}" type="parTrans" cxnId="{B0FF6415-F074-3B42-A8DB-110374FD2611}">
      <dgm:prSet/>
      <dgm:spPr/>
      <dgm:t>
        <a:bodyPr/>
        <a:lstStyle/>
        <a:p>
          <a:endParaRPr lang="en-US"/>
        </a:p>
      </dgm:t>
    </dgm:pt>
    <dgm:pt modelId="{31D790DC-8E17-A747-AEA5-A975EDC6CB64}" type="sibTrans" cxnId="{B0FF6415-F074-3B42-A8DB-110374FD2611}">
      <dgm:prSet/>
      <dgm:spPr/>
      <dgm:t>
        <a:bodyPr/>
        <a:lstStyle/>
        <a:p>
          <a:endParaRPr lang="en-US"/>
        </a:p>
      </dgm:t>
    </dgm:pt>
    <dgm:pt modelId="{7328B94E-4D9B-424D-B09D-1E3AB427E7AF}">
      <dgm:prSet/>
      <dgm:spPr/>
      <dgm:t>
        <a:bodyPr/>
        <a:lstStyle/>
        <a:p>
          <a:r>
            <a:rPr lang="en-US" dirty="0"/>
            <a:t>Non-intervention is essential for legal, ethical, and personal safety.</a:t>
          </a:r>
        </a:p>
      </dgm:t>
    </dgm:pt>
    <dgm:pt modelId="{37E23D24-B57D-0045-BE73-9953E5C5BAFE}" type="parTrans" cxnId="{FA0C14A3-6BDA-0F4D-B5EA-62D44C70307F}">
      <dgm:prSet/>
      <dgm:spPr/>
      <dgm:t>
        <a:bodyPr/>
        <a:lstStyle/>
        <a:p>
          <a:endParaRPr lang="en-US"/>
        </a:p>
      </dgm:t>
    </dgm:pt>
    <dgm:pt modelId="{9C1FE4ED-B27E-5D45-B4CB-AEE3DED5928A}" type="sibTrans" cxnId="{FA0C14A3-6BDA-0F4D-B5EA-62D44C70307F}">
      <dgm:prSet/>
      <dgm:spPr/>
      <dgm:t>
        <a:bodyPr/>
        <a:lstStyle/>
        <a:p>
          <a:endParaRPr lang="en-US"/>
        </a:p>
      </dgm:t>
    </dgm:pt>
    <dgm:pt modelId="{38CD498F-3EEC-2842-9510-A9DBF08CA503}">
      <dgm:prSet/>
      <dgm:spPr/>
      <dgm:t>
        <a:bodyPr/>
        <a:lstStyle/>
        <a:p>
          <a:r>
            <a:rPr lang="en-US" b="1"/>
            <a:t>Risks of Not Complying</a:t>
          </a:r>
          <a:endParaRPr lang="en-US" dirty="0"/>
        </a:p>
      </dgm:t>
    </dgm:pt>
    <dgm:pt modelId="{5D165D95-9E6E-134E-B218-735CF3B1C8E1}" type="parTrans" cxnId="{19AA2381-105E-B04B-9B2F-E8E0F3F153B5}">
      <dgm:prSet/>
      <dgm:spPr/>
      <dgm:t>
        <a:bodyPr/>
        <a:lstStyle/>
        <a:p>
          <a:endParaRPr lang="en-US"/>
        </a:p>
      </dgm:t>
    </dgm:pt>
    <dgm:pt modelId="{0D626357-E555-1C4D-A60A-E912D949C2D4}" type="sibTrans" cxnId="{19AA2381-105E-B04B-9B2F-E8E0F3F153B5}">
      <dgm:prSet/>
      <dgm:spPr/>
      <dgm:t>
        <a:bodyPr/>
        <a:lstStyle/>
        <a:p>
          <a:endParaRPr lang="en-US"/>
        </a:p>
      </dgm:t>
    </dgm:pt>
    <dgm:pt modelId="{8CA6B1E0-214E-0C4E-BAF5-5B6D7C591730}">
      <dgm:prSet/>
      <dgm:spPr/>
      <dgm:t>
        <a:bodyPr/>
        <a:lstStyle/>
        <a:p>
          <a:r>
            <a:rPr lang="en-US" dirty="0"/>
            <a:t>Students could be removed from court or banned from the courthouse.</a:t>
          </a:r>
        </a:p>
      </dgm:t>
    </dgm:pt>
    <dgm:pt modelId="{A0670B77-2B3E-7342-915B-0F9359B4A779}" type="parTrans" cxnId="{E2F3B6B9-4A1C-AF4D-9955-03BFB68B7C1E}">
      <dgm:prSet/>
      <dgm:spPr/>
      <dgm:t>
        <a:bodyPr/>
        <a:lstStyle/>
        <a:p>
          <a:endParaRPr lang="en-US"/>
        </a:p>
      </dgm:t>
    </dgm:pt>
    <dgm:pt modelId="{5028D87A-4358-7D4D-8003-C44BE0E200F1}" type="sibTrans" cxnId="{E2F3B6B9-4A1C-AF4D-9955-03BFB68B7C1E}">
      <dgm:prSet/>
      <dgm:spPr/>
      <dgm:t>
        <a:bodyPr/>
        <a:lstStyle/>
        <a:p>
          <a:endParaRPr lang="en-US"/>
        </a:p>
      </dgm:t>
    </dgm:pt>
    <dgm:pt modelId="{707358A5-4FD6-8C43-9D0A-B77AE0DF4E97}">
      <dgm:prSet/>
      <dgm:spPr/>
      <dgm:t>
        <a:bodyPr/>
        <a:lstStyle/>
        <a:p>
          <a:r>
            <a:rPr lang="en-US" dirty="0"/>
            <a:t>Intervening may jeopardize respondents’ cases.</a:t>
          </a:r>
        </a:p>
      </dgm:t>
    </dgm:pt>
    <dgm:pt modelId="{D1DFEE88-7C9D-5947-94B5-41154E474862}" type="parTrans" cxnId="{ABEEE593-16C8-0149-9E7E-126424087811}">
      <dgm:prSet/>
      <dgm:spPr/>
      <dgm:t>
        <a:bodyPr/>
        <a:lstStyle/>
        <a:p>
          <a:endParaRPr lang="en-US"/>
        </a:p>
      </dgm:t>
    </dgm:pt>
    <dgm:pt modelId="{7EAEA78E-6EC0-B945-A647-C6A293243E11}" type="sibTrans" cxnId="{ABEEE593-16C8-0149-9E7E-126424087811}">
      <dgm:prSet/>
      <dgm:spPr/>
      <dgm:t>
        <a:bodyPr/>
        <a:lstStyle/>
        <a:p>
          <a:endParaRPr lang="en-US"/>
        </a:p>
      </dgm:t>
    </dgm:pt>
    <dgm:pt modelId="{A5EFDFD6-F29B-EE41-A1CB-12C904823E54}">
      <dgm:prSet/>
      <dgm:spPr/>
      <dgm:t>
        <a:bodyPr/>
        <a:lstStyle/>
        <a:p>
          <a:r>
            <a:rPr lang="en-US" dirty="0"/>
            <a:t>Students risk drawing the attention of federal agents, which may have immigration or security implications.</a:t>
          </a:r>
        </a:p>
      </dgm:t>
    </dgm:pt>
    <dgm:pt modelId="{A96DA93E-2107-A744-B962-5B89AD20857B}" type="parTrans" cxnId="{473C651C-6D85-0B48-A21E-28D6121D804C}">
      <dgm:prSet/>
      <dgm:spPr/>
      <dgm:t>
        <a:bodyPr/>
        <a:lstStyle/>
        <a:p>
          <a:endParaRPr lang="en-US"/>
        </a:p>
      </dgm:t>
    </dgm:pt>
    <dgm:pt modelId="{822EFED5-306F-E144-936C-C05719BF3891}" type="sibTrans" cxnId="{473C651C-6D85-0B48-A21E-28D6121D804C}">
      <dgm:prSet/>
      <dgm:spPr/>
      <dgm:t>
        <a:bodyPr/>
        <a:lstStyle/>
        <a:p>
          <a:endParaRPr lang="en-US"/>
        </a:p>
      </dgm:t>
    </dgm:pt>
    <dgm:pt modelId="{33384B46-630E-BE40-837F-F9051F8CC9BC}">
      <dgm:prSet/>
      <dgm:spPr/>
      <dgm:t>
        <a:bodyPr/>
        <a:lstStyle/>
        <a:p>
          <a:r>
            <a:rPr lang="en-US" b="1" dirty="0"/>
            <a:t>Alternative Pathways</a:t>
          </a:r>
          <a:endParaRPr lang="en-US" dirty="0"/>
        </a:p>
      </dgm:t>
    </dgm:pt>
    <dgm:pt modelId="{58688BAD-0A81-6D46-9DE8-2C998D903E0F}" type="parTrans" cxnId="{E7A472C2-97B7-2942-9F08-1BBFB853758F}">
      <dgm:prSet/>
      <dgm:spPr/>
      <dgm:t>
        <a:bodyPr/>
        <a:lstStyle/>
        <a:p>
          <a:endParaRPr lang="en-US"/>
        </a:p>
      </dgm:t>
    </dgm:pt>
    <dgm:pt modelId="{DF694BF4-F88D-7644-A572-8BEAB4989526}" type="sibTrans" cxnId="{E7A472C2-97B7-2942-9F08-1BBFB853758F}">
      <dgm:prSet/>
      <dgm:spPr/>
      <dgm:t>
        <a:bodyPr/>
        <a:lstStyle/>
        <a:p>
          <a:endParaRPr lang="en-US"/>
        </a:p>
      </dgm:t>
    </dgm:pt>
    <dgm:pt modelId="{62765FDD-D41D-D44B-BF85-94382B1EDB65}">
      <dgm:prSet/>
      <dgm:spPr/>
      <dgm:t>
        <a:bodyPr/>
        <a:lstStyle/>
        <a:p>
          <a:r>
            <a:rPr lang="en-US" dirty="0"/>
            <a:t>Students who wish to engage in </a:t>
          </a:r>
          <a:r>
            <a:rPr lang="en-US" b="1" dirty="0"/>
            <a:t>accompaniment, advocacy, or mutual aid</a:t>
          </a:r>
          <a:r>
            <a:rPr lang="en-US" dirty="0"/>
            <a:t> can be connected with community partners outside this research project.</a:t>
          </a:r>
        </a:p>
      </dgm:t>
    </dgm:pt>
    <dgm:pt modelId="{62DB6070-8002-9743-9150-915070112B38}" type="parTrans" cxnId="{7F39225D-2730-994F-B08E-8DB29A47022D}">
      <dgm:prSet/>
      <dgm:spPr/>
      <dgm:t>
        <a:bodyPr/>
        <a:lstStyle/>
        <a:p>
          <a:endParaRPr lang="en-US"/>
        </a:p>
      </dgm:t>
    </dgm:pt>
    <dgm:pt modelId="{0FBEBC1E-90EF-BC47-91A9-3F2673044FA8}" type="sibTrans" cxnId="{7F39225D-2730-994F-B08E-8DB29A47022D}">
      <dgm:prSet/>
      <dgm:spPr/>
      <dgm:t>
        <a:bodyPr/>
        <a:lstStyle/>
        <a:p>
          <a:endParaRPr lang="en-US"/>
        </a:p>
      </dgm:t>
    </dgm:pt>
    <dgm:pt modelId="{52AFBC0F-3D49-D44B-B391-3ECEEB77291C}">
      <dgm:prSet/>
      <dgm:spPr/>
      <dgm:t>
        <a:bodyPr/>
        <a:lstStyle/>
        <a:p>
          <a:r>
            <a:rPr lang="en-US" dirty="0"/>
            <a:t>These forms of engagement are important—but distinct from the goals and ethics of this court-watching initiative.</a:t>
          </a:r>
        </a:p>
      </dgm:t>
    </dgm:pt>
    <dgm:pt modelId="{2C390236-A3D8-FE49-9A0B-574D1727043D}" type="parTrans" cxnId="{0A8A1053-622F-DD42-A8D2-4F46FD975A5F}">
      <dgm:prSet/>
      <dgm:spPr/>
      <dgm:t>
        <a:bodyPr/>
        <a:lstStyle/>
        <a:p>
          <a:endParaRPr lang="en-US"/>
        </a:p>
      </dgm:t>
    </dgm:pt>
    <dgm:pt modelId="{7BAF4750-9B4A-9646-BBA8-C16F7511FBC3}" type="sibTrans" cxnId="{0A8A1053-622F-DD42-A8D2-4F46FD975A5F}">
      <dgm:prSet/>
      <dgm:spPr/>
      <dgm:t>
        <a:bodyPr/>
        <a:lstStyle/>
        <a:p>
          <a:endParaRPr lang="en-US"/>
        </a:p>
      </dgm:t>
    </dgm:pt>
    <dgm:pt modelId="{9106FB7E-1D40-1149-A82F-546D843366A0}" type="pres">
      <dgm:prSet presAssocID="{EF30CA75-EF58-F94E-BAB1-DECCB9486183}" presName="linear" presStyleCnt="0">
        <dgm:presLayoutVars>
          <dgm:animLvl val="lvl"/>
          <dgm:resizeHandles val="exact"/>
        </dgm:presLayoutVars>
      </dgm:prSet>
      <dgm:spPr/>
    </dgm:pt>
    <dgm:pt modelId="{4528B53E-1745-8046-9636-58D8D24098CF}" type="pres">
      <dgm:prSet presAssocID="{648839CF-9AFB-9C42-86BE-96D36533ED35}" presName="parentText" presStyleLbl="node1" presStyleIdx="0" presStyleCnt="3">
        <dgm:presLayoutVars>
          <dgm:chMax val="0"/>
          <dgm:bulletEnabled val="1"/>
        </dgm:presLayoutVars>
      </dgm:prSet>
      <dgm:spPr/>
    </dgm:pt>
    <dgm:pt modelId="{2D2C28B3-F894-214E-BF2B-379E86A34275}" type="pres">
      <dgm:prSet presAssocID="{648839CF-9AFB-9C42-86BE-96D36533ED35}" presName="childText" presStyleLbl="revTx" presStyleIdx="0" presStyleCnt="3">
        <dgm:presLayoutVars>
          <dgm:bulletEnabled val="1"/>
        </dgm:presLayoutVars>
      </dgm:prSet>
      <dgm:spPr/>
    </dgm:pt>
    <dgm:pt modelId="{15A0DCD6-7127-5C4E-9F12-37AB634F1EAF}" type="pres">
      <dgm:prSet presAssocID="{38CD498F-3EEC-2842-9510-A9DBF08CA503}" presName="parentText" presStyleLbl="node1" presStyleIdx="1" presStyleCnt="3">
        <dgm:presLayoutVars>
          <dgm:chMax val="0"/>
          <dgm:bulletEnabled val="1"/>
        </dgm:presLayoutVars>
      </dgm:prSet>
      <dgm:spPr/>
    </dgm:pt>
    <dgm:pt modelId="{78E2BDB6-EF7A-E845-A9AF-3ADFAC66DE5F}" type="pres">
      <dgm:prSet presAssocID="{38CD498F-3EEC-2842-9510-A9DBF08CA503}" presName="childText" presStyleLbl="revTx" presStyleIdx="1" presStyleCnt="3">
        <dgm:presLayoutVars>
          <dgm:bulletEnabled val="1"/>
        </dgm:presLayoutVars>
      </dgm:prSet>
      <dgm:spPr/>
    </dgm:pt>
    <dgm:pt modelId="{B76986C4-B65E-854E-A29E-811AFA226F30}" type="pres">
      <dgm:prSet presAssocID="{33384B46-630E-BE40-837F-F9051F8CC9BC}" presName="parentText" presStyleLbl="node1" presStyleIdx="2" presStyleCnt="3">
        <dgm:presLayoutVars>
          <dgm:chMax val="0"/>
          <dgm:bulletEnabled val="1"/>
        </dgm:presLayoutVars>
      </dgm:prSet>
      <dgm:spPr/>
    </dgm:pt>
    <dgm:pt modelId="{F02B000E-BABD-6443-9C00-63C5C79CCF0E}" type="pres">
      <dgm:prSet presAssocID="{33384B46-630E-BE40-837F-F9051F8CC9BC}" presName="childText" presStyleLbl="revTx" presStyleIdx="2" presStyleCnt="3">
        <dgm:presLayoutVars>
          <dgm:bulletEnabled val="1"/>
        </dgm:presLayoutVars>
      </dgm:prSet>
      <dgm:spPr/>
    </dgm:pt>
  </dgm:ptLst>
  <dgm:cxnLst>
    <dgm:cxn modelId="{4D91C705-DCC5-764F-BB04-0A62D99E85F9}" type="presOf" srcId="{648839CF-9AFB-9C42-86BE-96D36533ED35}" destId="{4528B53E-1745-8046-9636-58D8D24098CF}" srcOrd="0" destOrd="0" presId="urn:microsoft.com/office/officeart/2005/8/layout/vList2"/>
    <dgm:cxn modelId="{B0FF6415-F074-3B42-A8DB-110374FD2611}" srcId="{648839CF-9AFB-9C42-86BE-96D36533ED35}" destId="{D7F1F641-DF66-0A44-9214-B6904472811D}" srcOrd="1" destOrd="0" parTransId="{605AE117-9BEE-1A45-8BBC-A4C60071223C}" sibTransId="{31D790DC-8E17-A747-AEA5-A975EDC6CB64}"/>
    <dgm:cxn modelId="{B05AF718-DC63-3A4E-86FF-15757C9C76F0}" type="presOf" srcId="{184298D9-9B67-DF41-AA9C-C2B95BAC149A}" destId="{2D2C28B3-F894-214E-BF2B-379E86A34275}" srcOrd="0" destOrd="0" presId="urn:microsoft.com/office/officeart/2005/8/layout/vList2"/>
    <dgm:cxn modelId="{473C651C-6D85-0B48-A21E-28D6121D804C}" srcId="{38CD498F-3EEC-2842-9510-A9DBF08CA503}" destId="{A5EFDFD6-F29B-EE41-A1CB-12C904823E54}" srcOrd="2" destOrd="0" parTransId="{A96DA93E-2107-A744-B962-5B89AD20857B}" sibTransId="{822EFED5-306F-E144-936C-C05719BF3891}"/>
    <dgm:cxn modelId="{FF0C3F22-BDA7-974B-93D3-DC259A831EB2}" type="presOf" srcId="{D7F1F641-DF66-0A44-9214-B6904472811D}" destId="{2D2C28B3-F894-214E-BF2B-379E86A34275}" srcOrd="0" destOrd="1" presId="urn:microsoft.com/office/officeart/2005/8/layout/vList2"/>
    <dgm:cxn modelId="{38B77C3C-A07E-CF43-B00D-37B36612838A}" type="presOf" srcId="{7328B94E-4D9B-424D-B09D-1E3AB427E7AF}" destId="{2D2C28B3-F894-214E-BF2B-379E86A34275}" srcOrd="0" destOrd="2" presId="urn:microsoft.com/office/officeart/2005/8/layout/vList2"/>
    <dgm:cxn modelId="{0A8A1053-622F-DD42-A8D2-4F46FD975A5F}" srcId="{33384B46-630E-BE40-837F-F9051F8CC9BC}" destId="{52AFBC0F-3D49-D44B-B391-3ECEEB77291C}" srcOrd="1" destOrd="0" parTransId="{2C390236-A3D8-FE49-9A0B-574D1727043D}" sibTransId="{7BAF4750-9B4A-9646-BBA8-C16F7511FBC3}"/>
    <dgm:cxn modelId="{7F39225D-2730-994F-B08E-8DB29A47022D}" srcId="{33384B46-630E-BE40-837F-F9051F8CC9BC}" destId="{62765FDD-D41D-D44B-BF85-94382B1EDB65}" srcOrd="0" destOrd="0" parTransId="{62DB6070-8002-9743-9150-915070112B38}" sibTransId="{0FBEBC1E-90EF-BC47-91A9-3F2673044FA8}"/>
    <dgm:cxn modelId="{E0D30D6D-CA35-6A45-8989-A55E2A7279F6}" srcId="{648839CF-9AFB-9C42-86BE-96D36533ED35}" destId="{184298D9-9B67-DF41-AA9C-C2B95BAC149A}" srcOrd="0" destOrd="0" parTransId="{7ECEC15B-C34C-E845-8840-F243CAF4F271}" sibTransId="{4BC1E2F8-B684-E34C-B654-B99F0285E036}"/>
    <dgm:cxn modelId="{19AA2381-105E-B04B-9B2F-E8E0F3F153B5}" srcId="{EF30CA75-EF58-F94E-BAB1-DECCB9486183}" destId="{38CD498F-3EEC-2842-9510-A9DBF08CA503}" srcOrd="1" destOrd="0" parTransId="{5D165D95-9E6E-134E-B218-735CF3B1C8E1}" sibTransId="{0D626357-E555-1C4D-A60A-E912D949C2D4}"/>
    <dgm:cxn modelId="{83929084-A540-EF4D-AC8F-4C57AC6D2046}" type="presOf" srcId="{52AFBC0F-3D49-D44B-B391-3ECEEB77291C}" destId="{F02B000E-BABD-6443-9C00-63C5C79CCF0E}" srcOrd="0" destOrd="1" presId="urn:microsoft.com/office/officeart/2005/8/layout/vList2"/>
    <dgm:cxn modelId="{4E1B6389-6D65-374D-87B1-D26A215AC8A1}" type="presOf" srcId="{707358A5-4FD6-8C43-9D0A-B77AE0DF4E97}" destId="{78E2BDB6-EF7A-E845-A9AF-3ADFAC66DE5F}" srcOrd="0" destOrd="1" presId="urn:microsoft.com/office/officeart/2005/8/layout/vList2"/>
    <dgm:cxn modelId="{ABEEE593-16C8-0149-9E7E-126424087811}" srcId="{38CD498F-3EEC-2842-9510-A9DBF08CA503}" destId="{707358A5-4FD6-8C43-9D0A-B77AE0DF4E97}" srcOrd="1" destOrd="0" parTransId="{D1DFEE88-7C9D-5947-94B5-41154E474862}" sibTransId="{7EAEA78E-6EC0-B945-A647-C6A293243E11}"/>
    <dgm:cxn modelId="{2E6B4496-F1BA-934D-AEA4-4AE8E23F2F96}" type="presOf" srcId="{EF30CA75-EF58-F94E-BAB1-DECCB9486183}" destId="{9106FB7E-1D40-1149-A82F-546D843366A0}" srcOrd="0" destOrd="0" presId="urn:microsoft.com/office/officeart/2005/8/layout/vList2"/>
    <dgm:cxn modelId="{F593539C-76E2-DD4D-BDF7-6E08DC2DD688}" type="presOf" srcId="{62765FDD-D41D-D44B-BF85-94382B1EDB65}" destId="{F02B000E-BABD-6443-9C00-63C5C79CCF0E}" srcOrd="0" destOrd="0" presId="urn:microsoft.com/office/officeart/2005/8/layout/vList2"/>
    <dgm:cxn modelId="{FA0C14A3-6BDA-0F4D-B5EA-62D44C70307F}" srcId="{648839CF-9AFB-9C42-86BE-96D36533ED35}" destId="{7328B94E-4D9B-424D-B09D-1E3AB427E7AF}" srcOrd="2" destOrd="0" parTransId="{37E23D24-B57D-0045-BE73-9953E5C5BAFE}" sibTransId="{9C1FE4ED-B27E-5D45-B4CB-AEE3DED5928A}"/>
    <dgm:cxn modelId="{069171AC-F545-8246-ABD0-175D5479B1D7}" type="presOf" srcId="{33384B46-630E-BE40-837F-F9051F8CC9BC}" destId="{B76986C4-B65E-854E-A29E-811AFA226F30}" srcOrd="0" destOrd="0" presId="urn:microsoft.com/office/officeart/2005/8/layout/vList2"/>
    <dgm:cxn modelId="{B5902CAF-2FA5-E24D-8E45-06057408D17E}" type="presOf" srcId="{A5EFDFD6-F29B-EE41-A1CB-12C904823E54}" destId="{78E2BDB6-EF7A-E845-A9AF-3ADFAC66DE5F}" srcOrd="0" destOrd="2" presId="urn:microsoft.com/office/officeart/2005/8/layout/vList2"/>
    <dgm:cxn modelId="{E2F3B6B9-4A1C-AF4D-9955-03BFB68B7C1E}" srcId="{38CD498F-3EEC-2842-9510-A9DBF08CA503}" destId="{8CA6B1E0-214E-0C4E-BAF5-5B6D7C591730}" srcOrd="0" destOrd="0" parTransId="{A0670B77-2B3E-7342-915B-0F9359B4A779}" sibTransId="{5028D87A-4358-7D4D-8003-C44BE0E200F1}"/>
    <dgm:cxn modelId="{E7A472C2-97B7-2942-9F08-1BBFB853758F}" srcId="{EF30CA75-EF58-F94E-BAB1-DECCB9486183}" destId="{33384B46-630E-BE40-837F-F9051F8CC9BC}" srcOrd="2" destOrd="0" parTransId="{58688BAD-0A81-6D46-9DE8-2C998D903E0F}" sibTransId="{DF694BF4-F88D-7644-A572-8BEAB4989526}"/>
    <dgm:cxn modelId="{48B75DCA-C602-2140-ACF0-8651D281E8D8}" type="presOf" srcId="{8CA6B1E0-214E-0C4E-BAF5-5B6D7C591730}" destId="{78E2BDB6-EF7A-E845-A9AF-3ADFAC66DE5F}" srcOrd="0" destOrd="0" presId="urn:microsoft.com/office/officeart/2005/8/layout/vList2"/>
    <dgm:cxn modelId="{0B7680DF-CA25-964C-8CCA-585FB7240C36}" type="presOf" srcId="{38CD498F-3EEC-2842-9510-A9DBF08CA503}" destId="{15A0DCD6-7127-5C4E-9F12-37AB634F1EAF}" srcOrd="0" destOrd="0" presId="urn:microsoft.com/office/officeart/2005/8/layout/vList2"/>
    <dgm:cxn modelId="{F3B560F5-2D0B-634F-BD1C-BF4AA13832D2}" srcId="{EF30CA75-EF58-F94E-BAB1-DECCB9486183}" destId="{648839CF-9AFB-9C42-86BE-96D36533ED35}" srcOrd="0" destOrd="0" parTransId="{19F66A98-651F-A247-AF6B-206B4197C53F}" sibTransId="{273E275A-6E2B-8E4A-BD9F-665CBFBE2778}"/>
    <dgm:cxn modelId="{C73AA1DA-E524-544D-9E1E-A7B69090026A}" type="presParOf" srcId="{9106FB7E-1D40-1149-A82F-546D843366A0}" destId="{4528B53E-1745-8046-9636-58D8D24098CF}" srcOrd="0" destOrd="0" presId="urn:microsoft.com/office/officeart/2005/8/layout/vList2"/>
    <dgm:cxn modelId="{8119A75F-FF5E-DE42-9918-A6C7D1280068}" type="presParOf" srcId="{9106FB7E-1D40-1149-A82F-546D843366A0}" destId="{2D2C28B3-F894-214E-BF2B-379E86A34275}" srcOrd="1" destOrd="0" presId="urn:microsoft.com/office/officeart/2005/8/layout/vList2"/>
    <dgm:cxn modelId="{D491F07F-3F4C-734E-A8E3-3CDBC780CED3}" type="presParOf" srcId="{9106FB7E-1D40-1149-A82F-546D843366A0}" destId="{15A0DCD6-7127-5C4E-9F12-37AB634F1EAF}" srcOrd="2" destOrd="0" presId="urn:microsoft.com/office/officeart/2005/8/layout/vList2"/>
    <dgm:cxn modelId="{C56D2F76-22BB-EB4B-BF67-AD29547A559A}" type="presParOf" srcId="{9106FB7E-1D40-1149-A82F-546D843366A0}" destId="{78E2BDB6-EF7A-E845-A9AF-3ADFAC66DE5F}" srcOrd="3" destOrd="0" presId="urn:microsoft.com/office/officeart/2005/8/layout/vList2"/>
    <dgm:cxn modelId="{11AF7179-AB42-E74E-90D4-0068D835AFE0}" type="presParOf" srcId="{9106FB7E-1D40-1149-A82F-546D843366A0}" destId="{B76986C4-B65E-854E-A29E-811AFA226F30}" srcOrd="4" destOrd="0" presId="urn:microsoft.com/office/officeart/2005/8/layout/vList2"/>
    <dgm:cxn modelId="{DDE805CA-B820-9845-99E8-4649CF45A432}" type="presParOf" srcId="{9106FB7E-1D40-1149-A82F-546D843366A0}" destId="{F02B000E-BABD-6443-9C00-63C5C79CCF0E}"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2F1B69-BB58-4CA9-93B8-BBE70DE0D99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D9D0F15-E3DF-48DD-AF58-9003087A317D}">
      <dgm:prSet/>
      <dgm:spPr/>
      <dgm:t>
        <a:bodyPr/>
        <a:lstStyle/>
        <a:p>
          <a:r>
            <a:rPr lang="en-US" b="1" i="0" baseline="0"/>
            <a:t>Instructor Toolkit &amp; Training Resources</a:t>
          </a:r>
          <a:endParaRPr lang="en-US"/>
        </a:p>
      </dgm:t>
    </dgm:pt>
    <dgm:pt modelId="{A1FE794D-6094-4B2E-8650-8556AD3495D0}" type="parTrans" cxnId="{EE83953A-81E9-4245-9A63-FD70E0DAB822}">
      <dgm:prSet/>
      <dgm:spPr/>
      <dgm:t>
        <a:bodyPr/>
        <a:lstStyle/>
        <a:p>
          <a:endParaRPr lang="en-US"/>
        </a:p>
      </dgm:t>
    </dgm:pt>
    <dgm:pt modelId="{7D06BB07-0541-471B-8C6C-6308CCBE592A}" type="sibTrans" cxnId="{EE83953A-81E9-4245-9A63-FD70E0DAB822}">
      <dgm:prSet/>
      <dgm:spPr/>
      <dgm:t>
        <a:bodyPr/>
        <a:lstStyle/>
        <a:p>
          <a:endParaRPr lang="en-US"/>
        </a:p>
      </dgm:t>
    </dgm:pt>
    <dgm:pt modelId="{A61AFBA7-E32E-4455-A00E-27BE90A1D719}">
      <dgm:prSet/>
      <dgm:spPr/>
      <dgm:t>
        <a:bodyPr/>
        <a:lstStyle/>
        <a:p>
          <a:r>
            <a:rPr lang="en-US" b="1" i="0" baseline="0" dirty="0"/>
            <a:t>One-on-One Consultations on Course Integration</a:t>
          </a:r>
          <a:endParaRPr lang="en-US" dirty="0"/>
        </a:p>
      </dgm:t>
    </dgm:pt>
    <dgm:pt modelId="{699854C0-B44A-470B-8904-B7CF62D200BF}" type="parTrans" cxnId="{F7FAACD6-8A92-4A69-8E8B-85A5D1E6F928}">
      <dgm:prSet/>
      <dgm:spPr/>
      <dgm:t>
        <a:bodyPr/>
        <a:lstStyle/>
        <a:p>
          <a:endParaRPr lang="en-US"/>
        </a:p>
      </dgm:t>
    </dgm:pt>
    <dgm:pt modelId="{136BB768-4D8C-424F-A628-E4BF9F4FEAA1}" type="sibTrans" cxnId="{F7FAACD6-8A92-4A69-8E8B-85A5D1E6F928}">
      <dgm:prSet/>
      <dgm:spPr/>
      <dgm:t>
        <a:bodyPr/>
        <a:lstStyle/>
        <a:p>
          <a:endParaRPr lang="en-US"/>
        </a:p>
      </dgm:t>
    </dgm:pt>
    <dgm:pt modelId="{EC070D81-CDCF-4E44-A57D-A298A54732BC}">
      <dgm:prSet/>
      <dgm:spPr/>
      <dgm:t>
        <a:bodyPr/>
        <a:lstStyle/>
        <a:p>
          <a:r>
            <a:rPr lang="en-US" b="1" i="0" baseline="0"/>
            <a:t>Guest Lectures (Virtual or In-Person)</a:t>
          </a:r>
          <a:endParaRPr lang="en-US"/>
        </a:p>
      </dgm:t>
    </dgm:pt>
    <dgm:pt modelId="{8F2D0016-AEF2-4B3B-AF68-7F33869CA20E}" type="parTrans" cxnId="{B3DE31B7-04CA-4ACE-8D44-22ECC262338A}">
      <dgm:prSet/>
      <dgm:spPr/>
      <dgm:t>
        <a:bodyPr/>
        <a:lstStyle/>
        <a:p>
          <a:endParaRPr lang="en-US"/>
        </a:p>
      </dgm:t>
    </dgm:pt>
    <dgm:pt modelId="{B4281917-2BB0-45A4-AC74-6D598B8629E1}" type="sibTrans" cxnId="{B3DE31B7-04CA-4ACE-8D44-22ECC262338A}">
      <dgm:prSet/>
      <dgm:spPr/>
      <dgm:t>
        <a:bodyPr/>
        <a:lstStyle/>
        <a:p>
          <a:endParaRPr lang="en-US"/>
        </a:p>
      </dgm:t>
    </dgm:pt>
    <dgm:pt modelId="{2DAE316B-A009-417E-9EE3-59E308E3B955}">
      <dgm:prSet/>
      <dgm:spPr/>
      <dgm:t>
        <a:bodyPr/>
        <a:lstStyle/>
        <a:p>
          <a:r>
            <a:rPr lang="en-US" b="1" i="0" baseline="0"/>
            <a:t>Monthly Debrief Sessions for Faculty &amp; Students</a:t>
          </a:r>
          <a:endParaRPr lang="en-US"/>
        </a:p>
      </dgm:t>
    </dgm:pt>
    <dgm:pt modelId="{7CF096E5-C5E0-47FB-B44E-B8AB46A6B896}" type="parTrans" cxnId="{326855A9-3B42-4860-ABF8-E2D589A6330D}">
      <dgm:prSet/>
      <dgm:spPr/>
      <dgm:t>
        <a:bodyPr/>
        <a:lstStyle/>
        <a:p>
          <a:endParaRPr lang="en-US"/>
        </a:p>
      </dgm:t>
    </dgm:pt>
    <dgm:pt modelId="{60C67DE8-D01D-490F-8FA3-463B9835237F}" type="sibTrans" cxnId="{326855A9-3B42-4860-ABF8-E2D589A6330D}">
      <dgm:prSet/>
      <dgm:spPr/>
      <dgm:t>
        <a:bodyPr/>
        <a:lstStyle/>
        <a:p>
          <a:endParaRPr lang="en-US"/>
        </a:p>
      </dgm:t>
    </dgm:pt>
    <dgm:pt modelId="{3D314A8C-F581-A745-B9F1-122326763967}" type="pres">
      <dgm:prSet presAssocID="{632F1B69-BB58-4CA9-93B8-BBE70DE0D99E}" presName="linear" presStyleCnt="0">
        <dgm:presLayoutVars>
          <dgm:animLvl val="lvl"/>
          <dgm:resizeHandles val="exact"/>
        </dgm:presLayoutVars>
      </dgm:prSet>
      <dgm:spPr/>
    </dgm:pt>
    <dgm:pt modelId="{9BE006D3-DFC7-714A-A057-19735881D62D}" type="pres">
      <dgm:prSet presAssocID="{BD9D0F15-E3DF-48DD-AF58-9003087A317D}" presName="parentText" presStyleLbl="node1" presStyleIdx="0" presStyleCnt="4">
        <dgm:presLayoutVars>
          <dgm:chMax val="0"/>
          <dgm:bulletEnabled val="1"/>
        </dgm:presLayoutVars>
      </dgm:prSet>
      <dgm:spPr/>
    </dgm:pt>
    <dgm:pt modelId="{958C0693-AAF4-D344-81F0-A2B26DB435A3}" type="pres">
      <dgm:prSet presAssocID="{7D06BB07-0541-471B-8C6C-6308CCBE592A}" presName="spacer" presStyleCnt="0"/>
      <dgm:spPr/>
    </dgm:pt>
    <dgm:pt modelId="{61D8511B-2375-2C4B-898D-5A654F523034}" type="pres">
      <dgm:prSet presAssocID="{A61AFBA7-E32E-4455-A00E-27BE90A1D719}" presName="parentText" presStyleLbl="node1" presStyleIdx="1" presStyleCnt="4">
        <dgm:presLayoutVars>
          <dgm:chMax val="0"/>
          <dgm:bulletEnabled val="1"/>
        </dgm:presLayoutVars>
      </dgm:prSet>
      <dgm:spPr/>
    </dgm:pt>
    <dgm:pt modelId="{49846318-DEBE-0C4B-8BCF-A1ADF87871BD}" type="pres">
      <dgm:prSet presAssocID="{136BB768-4D8C-424F-A628-E4BF9F4FEAA1}" presName="spacer" presStyleCnt="0"/>
      <dgm:spPr/>
    </dgm:pt>
    <dgm:pt modelId="{C20D5569-F357-0A40-A0D2-601998382424}" type="pres">
      <dgm:prSet presAssocID="{EC070D81-CDCF-4E44-A57D-A298A54732BC}" presName="parentText" presStyleLbl="node1" presStyleIdx="2" presStyleCnt="4">
        <dgm:presLayoutVars>
          <dgm:chMax val="0"/>
          <dgm:bulletEnabled val="1"/>
        </dgm:presLayoutVars>
      </dgm:prSet>
      <dgm:spPr/>
    </dgm:pt>
    <dgm:pt modelId="{1A9C399D-0F6C-BD4A-898C-CF378D9A523D}" type="pres">
      <dgm:prSet presAssocID="{B4281917-2BB0-45A4-AC74-6D598B8629E1}" presName="spacer" presStyleCnt="0"/>
      <dgm:spPr/>
    </dgm:pt>
    <dgm:pt modelId="{8B0B1A3B-8B93-354A-978E-3E848A92BEEE}" type="pres">
      <dgm:prSet presAssocID="{2DAE316B-A009-417E-9EE3-59E308E3B955}" presName="parentText" presStyleLbl="node1" presStyleIdx="3" presStyleCnt="4">
        <dgm:presLayoutVars>
          <dgm:chMax val="0"/>
          <dgm:bulletEnabled val="1"/>
        </dgm:presLayoutVars>
      </dgm:prSet>
      <dgm:spPr/>
    </dgm:pt>
  </dgm:ptLst>
  <dgm:cxnLst>
    <dgm:cxn modelId="{EE83953A-81E9-4245-9A63-FD70E0DAB822}" srcId="{632F1B69-BB58-4CA9-93B8-BBE70DE0D99E}" destId="{BD9D0F15-E3DF-48DD-AF58-9003087A317D}" srcOrd="0" destOrd="0" parTransId="{A1FE794D-6094-4B2E-8650-8556AD3495D0}" sibTransId="{7D06BB07-0541-471B-8C6C-6308CCBE592A}"/>
    <dgm:cxn modelId="{1E52A84F-9AFD-4743-891F-919309EA2EFC}" type="presOf" srcId="{632F1B69-BB58-4CA9-93B8-BBE70DE0D99E}" destId="{3D314A8C-F581-A745-B9F1-122326763967}" srcOrd="0" destOrd="0" presId="urn:microsoft.com/office/officeart/2005/8/layout/vList2"/>
    <dgm:cxn modelId="{1ABA4469-C998-3B49-A921-882FC2D50A88}" type="presOf" srcId="{A61AFBA7-E32E-4455-A00E-27BE90A1D719}" destId="{61D8511B-2375-2C4B-898D-5A654F523034}" srcOrd="0" destOrd="0" presId="urn:microsoft.com/office/officeart/2005/8/layout/vList2"/>
    <dgm:cxn modelId="{33385995-AEE6-4C4D-8BF0-E3C22D81C72A}" type="presOf" srcId="{2DAE316B-A009-417E-9EE3-59E308E3B955}" destId="{8B0B1A3B-8B93-354A-978E-3E848A92BEEE}" srcOrd="0" destOrd="0" presId="urn:microsoft.com/office/officeart/2005/8/layout/vList2"/>
    <dgm:cxn modelId="{326855A9-3B42-4860-ABF8-E2D589A6330D}" srcId="{632F1B69-BB58-4CA9-93B8-BBE70DE0D99E}" destId="{2DAE316B-A009-417E-9EE3-59E308E3B955}" srcOrd="3" destOrd="0" parTransId="{7CF096E5-C5E0-47FB-B44E-B8AB46A6B896}" sibTransId="{60C67DE8-D01D-490F-8FA3-463B9835237F}"/>
    <dgm:cxn modelId="{B3DE31B7-04CA-4ACE-8D44-22ECC262338A}" srcId="{632F1B69-BB58-4CA9-93B8-BBE70DE0D99E}" destId="{EC070D81-CDCF-4E44-A57D-A298A54732BC}" srcOrd="2" destOrd="0" parTransId="{8F2D0016-AEF2-4B3B-AF68-7F33869CA20E}" sibTransId="{B4281917-2BB0-45A4-AC74-6D598B8629E1}"/>
    <dgm:cxn modelId="{2B02F4BC-A3A0-BA47-AD9F-2F91C24FF68B}" type="presOf" srcId="{BD9D0F15-E3DF-48DD-AF58-9003087A317D}" destId="{9BE006D3-DFC7-714A-A057-19735881D62D}" srcOrd="0" destOrd="0" presId="urn:microsoft.com/office/officeart/2005/8/layout/vList2"/>
    <dgm:cxn modelId="{F7FAACD6-8A92-4A69-8E8B-85A5D1E6F928}" srcId="{632F1B69-BB58-4CA9-93B8-BBE70DE0D99E}" destId="{A61AFBA7-E32E-4455-A00E-27BE90A1D719}" srcOrd="1" destOrd="0" parTransId="{699854C0-B44A-470B-8904-B7CF62D200BF}" sibTransId="{136BB768-4D8C-424F-A628-E4BF9F4FEAA1}"/>
    <dgm:cxn modelId="{C4BF74FD-A51C-F241-A68C-6321FCD204DC}" type="presOf" srcId="{EC070D81-CDCF-4E44-A57D-A298A54732BC}" destId="{C20D5569-F357-0A40-A0D2-601998382424}" srcOrd="0" destOrd="0" presId="urn:microsoft.com/office/officeart/2005/8/layout/vList2"/>
    <dgm:cxn modelId="{8A79D844-1577-9B49-A5F8-1004FBF3BE2E}" type="presParOf" srcId="{3D314A8C-F581-A745-B9F1-122326763967}" destId="{9BE006D3-DFC7-714A-A057-19735881D62D}" srcOrd="0" destOrd="0" presId="urn:microsoft.com/office/officeart/2005/8/layout/vList2"/>
    <dgm:cxn modelId="{D2550DA1-88DF-1541-9A14-7E63B9DFB441}" type="presParOf" srcId="{3D314A8C-F581-A745-B9F1-122326763967}" destId="{958C0693-AAF4-D344-81F0-A2B26DB435A3}" srcOrd="1" destOrd="0" presId="urn:microsoft.com/office/officeart/2005/8/layout/vList2"/>
    <dgm:cxn modelId="{B9760384-450D-7848-9B0B-2571C1DB0DFE}" type="presParOf" srcId="{3D314A8C-F581-A745-B9F1-122326763967}" destId="{61D8511B-2375-2C4B-898D-5A654F523034}" srcOrd="2" destOrd="0" presId="urn:microsoft.com/office/officeart/2005/8/layout/vList2"/>
    <dgm:cxn modelId="{80194DFE-524D-044D-BE7C-B5EECD548B53}" type="presParOf" srcId="{3D314A8C-F581-A745-B9F1-122326763967}" destId="{49846318-DEBE-0C4B-8BCF-A1ADF87871BD}" srcOrd="3" destOrd="0" presId="urn:microsoft.com/office/officeart/2005/8/layout/vList2"/>
    <dgm:cxn modelId="{553A4BA3-231F-CE4E-A4D3-6425AD85F7AF}" type="presParOf" srcId="{3D314A8C-F581-A745-B9F1-122326763967}" destId="{C20D5569-F357-0A40-A0D2-601998382424}" srcOrd="4" destOrd="0" presId="urn:microsoft.com/office/officeart/2005/8/layout/vList2"/>
    <dgm:cxn modelId="{D259D3F5-17F3-B244-B406-2AE1F10323A3}" type="presParOf" srcId="{3D314A8C-F581-A745-B9F1-122326763967}" destId="{1A9C399D-0F6C-BD4A-898C-CF378D9A523D}" srcOrd="5" destOrd="0" presId="urn:microsoft.com/office/officeart/2005/8/layout/vList2"/>
    <dgm:cxn modelId="{06A0C4E6-A520-7648-9E97-5DDF4E5E47A6}" type="presParOf" srcId="{3D314A8C-F581-A745-B9F1-122326763967}" destId="{8B0B1A3B-8B93-354A-978E-3E848A92BEE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16EBB0-CB0E-4C08-93A6-EBB186BB0E8F}"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B3BCEF00-D078-498E-A92B-9CB2CAC59365}">
      <dgm:prSet/>
      <dgm:spPr/>
      <dgm:t>
        <a:bodyPr/>
        <a:lstStyle/>
        <a:p>
          <a:r>
            <a:rPr lang="en-US"/>
            <a:t>IRB Approval Secured</a:t>
          </a:r>
        </a:p>
      </dgm:t>
    </dgm:pt>
    <dgm:pt modelId="{D15DF1AE-3CCA-44C7-B061-7921D443D9F8}" type="parTrans" cxnId="{CB86613F-CD5F-4ACC-BCEA-41558E4190E3}">
      <dgm:prSet/>
      <dgm:spPr/>
      <dgm:t>
        <a:bodyPr/>
        <a:lstStyle/>
        <a:p>
          <a:endParaRPr lang="en-US"/>
        </a:p>
      </dgm:t>
    </dgm:pt>
    <dgm:pt modelId="{9A0B5438-EBA9-4711-B4E7-B6569B8B8B2F}" type="sibTrans" cxnId="{CB86613F-CD5F-4ACC-BCEA-41558E4190E3}">
      <dgm:prSet/>
      <dgm:spPr/>
      <dgm:t>
        <a:bodyPr/>
        <a:lstStyle/>
        <a:p>
          <a:endParaRPr lang="en-US"/>
        </a:p>
      </dgm:t>
    </dgm:pt>
    <dgm:pt modelId="{B535101E-3C2A-4DD6-8A78-22B731A2F93E}">
      <dgm:prSet/>
      <dgm:spPr/>
      <dgm:t>
        <a:bodyPr/>
        <a:lstStyle/>
        <a:p>
          <a:r>
            <a:rPr lang="en-US"/>
            <a:t>Ethical Research Protocols</a:t>
          </a:r>
        </a:p>
      </dgm:t>
    </dgm:pt>
    <dgm:pt modelId="{A48A72D8-BEAB-4870-B4C1-982D2A9EA4FE}" type="parTrans" cxnId="{3032EA60-6A0B-4F85-868D-8FD53C5F86C4}">
      <dgm:prSet/>
      <dgm:spPr/>
      <dgm:t>
        <a:bodyPr/>
        <a:lstStyle/>
        <a:p>
          <a:endParaRPr lang="en-US"/>
        </a:p>
      </dgm:t>
    </dgm:pt>
    <dgm:pt modelId="{CF664E9F-610F-4C2A-9502-AA6F67625C82}" type="sibTrans" cxnId="{3032EA60-6A0B-4F85-868D-8FD53C5F86C4}">
      <dgm:prSet/>
      <dgm:spPr/>
      <dgm:t>
        <a:bodyPr/>
        <a:lstStyle/>
        <a:p>
          <a:endParaRPr lang="en-US"/>
        </a:p>
      </dgm:t>
    </dgm:pt>
    <dgm:pt modelId="{C22F6363-0F0D-4E82-AB94-B32747BC42F2}">
      <dgm:prSet/>
      <dgm:spPr/>
      <dgm:t>
        <a:bodyPr/>
        <a:lstStyle/>
        <a:p>
          <a:r>
            <a:rPr lang="en-US"/>
            <a:t>Data Use for Assignments</a:t>
          </a:r>
        </a:p>
      </dgm:t>
    </dgm:pt>
    <dgm:pt modelId="{77421D1F-F6F6-4B05-9C33-46657D035A7B}" type="parTrans" cxnId="{6FADCE22-1BDD-4ACB-8FDC-FEFDB18DBC50}">
      <dgm:prSet/>
      <dgm:spPr/>
      <dgm:t>
        <a:bodyPr/>
        <a:lstStyle/>
        <a:p>
          <a:endParaRPr lang="en-US"/>
        </a:p>
      </dgm:t>
    </dgm:pt>
    <dgm:pt modelId="{68715943-6DFA-495F-9FA2-05844F42DE4F}" type="sibTrans" cxnId="{6FADCE22-1BDD-4ACB-8FDC-FEFDB18DBC50}">
      <dgm:prSet/>
      <dgm:spPr/>
      <dgm:t>
        <a:bodyPr/>
        <a:lstStyle/>
        <a:p>
          <a:endParaRPr lang="en-US"/>
        </a:p>
      </dgm:t>
    </dgm:pt>
    <dgm:pt modelId="{01DF7B41-047B-4DA1-A849-4979F68818FD}">
      <dgm:prSet/>
      <dgm:spPr/>
      <dgm:t>
        <a:bodyPr/>
        <a:lstStyle/>
        <a:p>
          <a:r>
            <a:rPr lang="en-US"/>
            <a:t>De-Identification Required</a:t>
          </a:r>
        </a:p>
      </dgm:t>
    </dgm:pt>
    <dgm:pt modelId="{1C847E9C-960F-4FED-B65F-412CDBDDF558}" type="parTrans" cxnId="{6BD20574-D9BD-4700-91F2-AD42EB63C87B}">
      <dgm:prSet/>
      <dgm:spPr/>
      <dgm:t>
        <a:bodyPr/>
        <a:lstStyle/>
        <a:p>
          <a:endParaRPr lang="en-US"/>
        </a:p>
      </dgm:t>
    </dgm:pt>
    <dgm:pt modelId="{86A42015-84B2-4BE1-9AF8-1F37E1E194EF}" type="sibTrans" cxnId="{6BD20574-D9BD-4700-91F2-AD42EB63C87B}">
      <dgm:prSet/>
      <dgm:spPr/>
      <dgm:t>
        <a:bodyPr/>
        <a:lstStyle/>
        <a:p>
          <a:endParaRPr lang="en-US"/>
        </a:p>
      </dgm:t>
    </dgm:pt>
    <dgm:pt modelId="{4B69E86F-D7C5-4AB3-8479-4F8C18A58D1E}">
      <dgm:prSet/>
      <dgm:spPr/>
      <dgm:t>
        <a:bodyPr/>
        <a:lstStyle/>
        <a:p>
          <a:r>
            <a:rPr lang="en-US"/>
            <a:t>Additional Research → Your IRB</a:t>
          </a:r>
        </a:p>
      </dgm:t>
    </dgm:pt>
    <dgm:pt modelId="{E7DC2C0D-C8F5-4B54-9E4B-52EBA3258DFD}" type="parTrans" cxnId="{0AB01916-C9C1-4688-BB38-D83AE32A25FE}">
      <dgm:prSet/>
      <dgm:spPr/>
      <dgm:t>
        <a:bodyPr/>
        <a:lstStyle/>
        <a:p>
          <a:endParaRPr lang="en-US"/>
        </a:p>
      </dgm:t>
    </dgm:pt>
    <dgm:pt modelId="{EE0D944A-2558-47CC-A369-D17333D08518}" type="sibTrans" cxnId="{0AB01916-C9C1-4688-BB38-D83AE32A25FE}">
      <dgm:prSet/>
      <dgm:spPr/>
      <dgm:t>
        <a:bodyPr/>
        <a:lstStyle/>
        <a:p>
          <a:endParaRPr lang="en-US"/>
        </a:p>
      </dgm:t>
    </dgm:pt>
    <dgm:pt modelId="{3770FAF8-B3C0-E640-AE0B-56EC1F6D36F7}" type="pres">
      <dgm:prSet presAssocID="{FA16EBB0-CB0E-4C08-93A6-EBB186BB0E8F}" presName="vert0" presStyleCnt="0">
        <dgm:presLayoutVars>
          <dgm:dir/>
          <dgm:animOne val="branch"/>
          <dgm:animLvl val="lvl"/>
        </dgm:presLayoutVars>
      </dgm:prSet>
      <dgm:spPr/>
    </dgm:pt>
    <dgm:pt modelId="{19DD1DD2-6109-7142-AF40-8A108AAD94F9}" type="pres">
      <dgm:prSet presAssocID="{B3BCEF00-D078-498E-A92B-9CB2CAC59365}" presName="thickLine" presStyleLbl="alignNode1" presStyleIdx="0" presStyleCnt="5"/>
      <dgm:spPr/>
    </dgm:pt>
    <dgm:pt modelId="{DD5D7B2B-9BBA-E84F-842E-A54A2C53FEE6}" type="pres">
      <dgm:prSet presAssocID="{B3BCEF00-D078-498E-A92B-9CB2CAC59365}" presName="horz1" presStyleCnt="0"/>
      <dgm:spPr/>
    </dgm:pt>
    <dgm:pt modelId="{FFB845EA-A538-F54B-B30E-5B66772EDED2}" type="pres">
      <dgm:prSet presAssocID="{B3BCEF00-D078-498E-A92B-9CB2CAC59365}" presName="tx1" presStyleLbl="revTx" presStyleIdx="0" presStyleCnt="5"/>
      <dgm:spPr/>
    </dgm:pt>
    <dgm:pt modelId="{A908D870-D7D6-6349-9D92-51B76CF3594C}" type="pres">
      <dgm:prSet presAssocID="{B3BCEF00-D078-498E-A92B-9CB2CAC59365}" presName="vert1" presStyleCnt="0"/>
      <dgm:spPr/>
    </dgm:pt>
    <dgm:pt modelId="{4A317B2B-8C11-2541-BCBE-4EF7FCE9A658}" type="pres">
      <dgm:prSet presAssocID="{B535101E-3C2A-4DD6-8A78-22B731A2F93E}" presName="thickLine" presStyleLbl="alignNode1" presStyleIdx="1" presStyleCnt="5"/>
      <dgm:spPr/>
    </dgm:pt>
    <dgm:pt modelId="{AF406F2B-1C00-434A-959D-D897E30A8C30}" type="pres">
      <dgm:prSet presAssocID="{B535101E-3C2A-4DD6-8A78-22B731A2F93E}" presName="horz1" presStyleCnt="0"/>
      <dgm:spPr/>
    </dgm:pt>
    <dgm:pt modelId="{CB138306-BFA7-CD46-9182-BE33D7F0D2C7}" type="pres">
      <dgm:prSet presAssocID="{B535101E-3C2A-4DD6-8A78-22B731A2F93E}" presName="tx1" presStyleLbl="revTx" presStyleIdx="1" presStyleCnt="5"/>
      <dgm:spPr/>
    </dgm:pt>
    <dgm:pt modelId="{82A48200-10D9-924C-8ED3-2502F42C0457}" type="pres">
      <dgm:prSet presAssocID="{B535101E-3C2A-4DD6-8A78-22B731A2F93E}" presName="vert1" presStyleCnt="0"/>
      <dgm:spPr/>
    </dgm:pt>
    <dgm:pt modelId="{597E7BBA-EF99-3C4D-8876-28504D9C0284}" type="pres">
      <dgm:prSet presAssocID="{C22F6363-0F0D-4E82-AB94-B32747BC42F2}" presName="thickLine" presStyleLbl="alignNode1" presStyleIdx="2" presStyleCnt="5"/>
      <dgm:spPr/>
    </dgm:pt>
    <dgm:pt modelId="{14D132B1-2806-4E47-BE16-B67630853ED8}" type="pres">
      <dgm:prSet presAssocID="{C22F6363-0F0D-4E82-AB94-B32747BC42F2}" presName="horz1" presStyleCnt="0"/>
      <dgm:spPr/>
    </dgm:pt>
    <dgm:pt modelId="{C43C02C2-0153-4447-A940-65DE0CAC2998}" type="pres">
      <dgm:prSet presAssocID="{C22F6363-0F0D-4E82-AB94-B32747BC42F2}" presName="tx1" presStyleLbl="revTx" presStyleIdx="2" presStyleCnt="5"/>
      <dgm:spPr/>
    </dgm:pt>
    <dgm:pt modelId="{34861358-30A5-5647-88CF-83E981EE5621}" type="pres">
      <dgm:prSet presAssocID="{C22F6363-0F0D-4E82-AB94-B32747BC42F2}" presName="vert1" presStyleCnt="0"/>
      <dgm:spPr/>
    </dgm:pt>
    <dgm:pt modelId="{3F00E72C-66CF-304A-9A60-62CD63252C1A}" type="pres">
      <dgm:prSet presAssocID="{01DF7B41-047B-4DA1-A849-4979F68818FD}" presName="thickLine" presStyleLbl="alignNode1" presStyleIdx="3" presStyleCnt="5"/>
      <dgm:spPr/>
    </dgm:pt>
    <dgm:pt modelId="{5B4AB949-6DB4-3146-95FE-AF13E482CC0C}" type="pres">
      <dgm:prSet presAssocID="{01DF7B41-047B-4DA1-A849-4979F68818FD}" presName="horz1" presStyleCnt="0"/>
      <dgm:spPr/>
    </dgm:pt>
    <dgm:pt modelId="{E31C4591-CF4D-644C-8E0E-E9A6CF934DE6}" type="pres">
      <dgm:prSet presAssocID="{01DF7B41-047B-4DA1-A849-4979F68818FD}" presName="tx1" presStyleLbl="revTx" presStyleIdx="3" presStyleCnt="5"/>
      <dgm:spPr/>
    </dgm:pt>
    <dgm:pt modelId="{5FC8CA9E-A58F-904B-AB26-A8E8619779B6}" type="pres">
      <dgm:prSet presAssocID="{01DF7B41-047B-4DA1-A849-4979F68818FD}" presName="vert1" presStyleCnt="0"/>
      <dgm:spPr/>
    </dgm:pt>
    <dgm:pt modelId="{3695C63C-D6A9-2049-8C11-6C267F515346}" type="pres">
      <dgm:prSet presAssocID="{4B69E86F-D7C5-4AB3-8479-4F8C18A58D1E}" presName="thickLine" presStyleLbl="alignNode1" presStyleIdx="4" presStyleCnt="5"/>
      <dgm:spPr/>
    </dgm:pt>
    <dgm:pt modelId="{840B5A94-84C8-BD47-8A4E-777217BD3430}" type="pres">
      <dgm:prSet presAssocID="{4B69E86F-D7C5-4AB3-8479-4F8C18A58D1E}" presName="horz1" presStyleCnt="0"/>
      <dgm:spPr/>
    </dgm:pt>
    <dgm:pt modelId="{6F5B761D-C226-6F43-B681-51A864675697}" type="pres">
      <dgm:prSet presAssocID="{4B69E86F-D7C5-4AB3-8479-4F8C18A58D1E}" presName="tx1" presStyleLbl="revTx" presStyleIdx="4" presStyleCnt="5"/>
      <dgm:spPr/>
    </dgm:pt>
    <dgm:pt modelId="{5CAF2BD8-2271-2E49-9D38-F9360AB334BC}" type="pres">
      <dgm:prSet presAssocID="{4B69E86F-D7C5-4AB3-8479-4F8C18A58D1E}" presName="vert1" presStyleCnt="0"/>
      <dgm:spPr/>
    </dgm:pt>
  </dgm:ptLst>
  <dgm:cxnLst>
    <dgm:cxn modelId="{0AB01916-C9C1-4688-BB38-D83AE32A25FE}" srcId="{FA16EBB0-CB0E-4C08-93A6-EBB186BB0E8F}" destId="{4B69E86F-D7C5-4AB3-8479-4F8C18A58D1E}" srcOrd="4" destOrd="0" parTransId="{E7DC2C0D-C8F5-4B54-9E4B-52EBA3258DFD}" sibTransId="{EE0D944A-2558-47CC-A369-D17333D08518}"/>
    <dgm:cxn modelId="{6FADCE22-1BDD-4ACB-8FDC-FEFDB18DBC50}" srcId="{FA16EBB0-CB0E-4C08-93A6-EBB186BB0E8F}" destId="{C22F6363-0F0D-4E82-AB94-B32747BC42F2}" srcOrd="2" destOrd="0" parTransId="{77421D1F-F6F6-4B05-9C33-46657D035A7B}" sibTransId="{68715943-6DFA-495F-9FA2-05844F42DE4F}"/>
    <dgm:cxn modelId="{3DEFA336-5185-C54E-8327-8759F27730E9}" type="presOf" srcId="{FA16EBB0-CB0E-4C08-93A6-EBB186BB0E8F}" destId="{3770FAF8-B3C0-E640-AE0B-56EC1F6D36F7}" srcOrd="0" destOrd="0" presId="urn:microsoft.com/office/officeart/2008/layout/LinedList"/>
    <dgm:cxn modelId="{CB86613F-CD5F-4ACC-BCEA-41558E4190E3}" srcId="{FA16EBB0-CB0E-4C08-93A6-EBB186BB0E8F}" destId="{B3BCEF00-D078-498E-A92B-9CB2CAC59365}" srcOrd="0" destOrd="0" parTransId="{D15DF1AE-3CCA-44C7-B061-7921D443D9F8}" sibTransId="{9A0B5438-EBA9-4711-B4E7-B6569B8B8B2F}"/>
    <dgm:cxn modelId="{FD51DE46-3C17-9442-9CAD-0A568ADD3623}" type="presOf" srcId="{4B69E86F-D7C5-4AB3-8479-4F8C18A58D1E}" destId="{6F5B761D-C226-6F43-B681-51A864675697}" srcOrd="0" destOrd="0" presId="urn:microsoft.com/office/officeart/2008/layout/LinedList"/>
    <dgm:cxn modelId="{3032EA60-6A0B-4F85-868D-8FD53C5F86C4}" srcId="{FA16EBB0-CB0E-4C08-93A6-EBB186BB0E8F}" destId="{B535101E-3C2A-4DD6-8A78-22B731A2F93E}" srcOrd="1" destOrd="0" parTransId="{A48A72D8-BEAB-4870-B4C1-982D2A9EA4FE}" sibTransId="{CF664E9F-610F-4C2A-9502-AA6F67625C82}"/>
    <dgm:cxn modelId="{6BD20574-D9BD-4700-91F2-AD42EB63C87B}" srcId="{FA16EBB0-CB0E-4C08-93A6-EBB186BB0E8F}" destId="{01DF7B41-047B-4DA1-A849-4979F68818FD}" srcOrd="3" destOrd="0" parTransId="{1C847E9C-960F-4FED-B65F-412CDBDDF558}" sibTransId="{86A42015-84B2-4BE1-9AF8-1F37E1E194EF}"/>
    <dgm:cxn modelId="{2811D790-0CB7-6146-8CB4-42575EC36464}" type="presOf" srcId="{B3BCEF00-D078-498E-A92B-9CB2CAC59365}" destId="{FFB845EA-A538-F54B-B30E-5B66772EDED2}" srcOrd="0" destOrd="0" presId="urn:microsoft.com/office/officeart/2008/layout/LinedList"/>
    <dgm:cxn modelId="{B5FE0BAB-433D-EB47-9450-A7153A28FEBD}" type="presOf" srcId="{C22F6363-0F0D-4E82-AB94-B32747BC42F2}" destId="{C43C02C2-0153-4447-A940-65DE0CAC2998}" srcOrd="0" destOrd="0" presId="urn:microsoft.com/office/officeart/2008/layout/LinedList"/>
    <dgm:cxn modelId="{F74D55B4-C584-0245-8541-62EE0F33410A}" type="presOf" srcId="{B535101E-3C2A-4DD6-8A78-22B731A2F93E}" destId="{CB138306-BFA7-CD46-9182-BE33D7F0D2C7}" srcOrd="0" destOrd="0" presId="urn:microsoft.com/office/officeart/2008/layout/LinedList"/>
    <dgm:cxn modelId="{9D02BBDD-95B6-8544-8FC3-CDF6D9EE6C1F}" type="presOf" srcId="{01DF7B41-047B-4DA1-A849-4979F68818FD}" destId="{E31C4591-CF4D-644C-8E0E-E9A6CF934DE6}" srcOrd="0" destOrd="0" presId="urn:microsoft.com/office/officeart/2008/layout/LinedList"/>
    <dgm:cxn modelId="{7BB899EC-E4A6-5A44-8B85-61D58AEAF664}" type="presParOf" srcId="{3770FAF8-B3C0-E640-AE0B-56EC1F6D36F7}" destId="{19DD1DD2-6109-7142-AF40-8A108AAD94F9}" srcOrd="0" destOrd="0" presId="urn:microsoft.com/office/officeart/2008/layout/LinedList"/>
    <dgm:cxn modelId="{2E74CBF4-D479-664D-9AFB-67EC6903AD65}" type="presParOf" srcId="{3770FAF8-B3C0-E640-AE0B-56EC1F6D36F7}" destId="{DD5D7B2B-9BBA-E84F-842E-A54A2C53FEE6}" srcOrd="1" destOrd="0" presId="urn:microsoft.com/office/officeart/2008/layout/LinedList"/>
    <dgm:cxn modelId="{04D272C7-5F71-ED4B-B7BE-A37D323AA2A6}" type="presParOf" srcId="{DD5D7B2B-9BBA-E84F-842E-A54A2C53FEE6}" destId="{FFB845EA-A538-F54B-B30E-5B66772EDED2}" srcOrd="0" destOrd="0" presId="urn:microsoft.com/office/officeart/2008/layout/LinedList"/>
    <dgm:cxn modelId="{2CF82773-7C15-7A43-8B79-187E130D68CA}" type="presParOf" srcId="{DD5D7B2B-9BBA-E84F-842E-A54A2C53FEE6}" destId="{A908D870-D7D6-6349-9D92-51B76CF3594C}" srcOrd="1" destOrd="0" presId="urn:microsoft.com/office/officeart/2008/layout/LinedList"/>
    <dgm:cxn modelId="{65A05183-8725-8D48-939D-AC8BB2C71129}" type="presParOf" srcId="{3770FAF8-B3C0-E640-AE0B-56EC1F6D36F7}" destId="{4A317B2B-8C11-2541-BCBE-4EF7FCE9A658}" srcOrd="2" destOrd="0" presId="urn:microsoft.com/office/officeart/2008/layout/LinedList"/>
    <dgm:cxn modelId="{E3CE02E1-898B-3044-A1E6-D5A7C07F6B9E}" type="presParOf" srcId="{3770FAF8-B3C0-E640-AE0B-56EC1F6D36F7}" destId="{AF406F2B-1C00-434A-959D-D897E30A8C30}" srcOrd="3" destOrd="0" presId="urn:microsoft.com/office/officeart/2008/layout/LinedList"/>
    <dgm:cxn modelId="{EF01BD1D-2DE3-7C49-A39C-B084434E64C0}" type="presParOf" srcId="{AF406F2B-1C00-434A-959D-D897E30A8C30}" destId="{CB138306-BFA7-CD46-9182-BE33D7F0D2C7}" srcOrd="0" destOrd="0" presId="urn:microsoft.com/office/officeart/2008/layout/LinedList"/>
    <dgm:cxn modelId="{1B3DA52D-6C18-2E4C-A380-E26609DE450C}" type="presParOf" srcId="{AF406F2B-1C00-434A-959D-D897E30A8C30}" destId="{82A48200-10D9-924C-8ED3-2502F42C0457}" srcOrd="1" destOrd="0" presId="urn:microsoft.com/office/officeart/2008/layout/LinedList"/>
    <dgm:cxn modelId="{5AE3F917-C034-274F-A9C3-C175309F9242}" type="presParOf" srcId="{3770FAF8-B3C0-E640-AE0B-56EC1F6D36F7}" destId="{597E7BBA-EF99-3C4D-8876-28504D9C0284}" srcOrd="4" destOrd="0" presId="urn:microsoft.com/office/officeart/2008/layout/LinedList"/>
    <dgm:cxn modelId="{7CDA8E21-285D-854F-B46A-FD0AD4D18742}" type="presParOf" srcId="{3770FAF8-B3C0-E640-AE0B-56EC1F6D36F7}" destId="{14D132B1-2806-4E47-BE16-B67630853ED8}" srcOrd="5" destOrd="0" presId="urn:microsoft.com/office/officeart/2008/layout/LinedList"/>
    <dgm:cxn modelId="{B016BCE7-5558-AA48-B050-FF645BA9BA30}" type="presParOf" srcId="{14D132B1-2806-4E47-BE16-B67630853ED8}" destId="{C43C02C2-0153-4447-A940-65DE0CAC2998}" srcOrd="0" destOrd="0" presId="urn:microsoft.com/office/officeart/2008/layout/LinedList"/>
    <dgm:cxn modelId="{9DB59CC3-9332-1046-B2FB-7E91DD204719}" type="presParOf" srcId="{14D132B1-2806-4E47-BE16-B67630853ED8}" destId="{34861358-30A5-5647-88CF-83E981EE5621}" srcOrd="1" destOrd="0" presId="urn:microsoft.com/office/officeart/2008/layout/LinedList"/>
    <dgm:cxn modelId="{92715F65-3FC3-3046-9570-0C8770EE929C}" type="presParOf" srcId="{3770FAF8-B3C0-E640-AE0B-56EC1F6D36F7}" destId="{3F00E72C-66CF-304A-9A60-62CD63252C1A}" srcOrd="6" destOrd="0" presId="urn:microsoft.com/office/officeart/2008/layout/LinedList"/>
    <dgm:cxn modelId="{01485C33-488E-BA45-897F-BDFD51B5DCD9}" type="presParOf" srcId="{3770FAF8-B3C0-E640-AE0B-56EC1F6D36F7}" destId="{5B4AB949-6DB4-3146-95FE-AF13E482CC0C}" srcOrd="7" destOrd="0" presId="urn:microsoft.com/office/officeart/2008/layout/LinedList"/>
    <dgm:cxn modelId="{BE54A094-5729-F04E-8066-C004A65D76BD}" type="presParOf" srcId="{5B4AB949-6DB4-3146-95FE-AF13E482CC0C}" destId="{E31C4591-CF4D-644C-8E0E-E9A6CF934DE6}" srcOrd="0" destOrd="0" presId="urn:microsoft.com/office/officeart/2008/layout/LinedList"/>
    <dgm:cxn modelId="{FA794F72-238B-634E-8E3A-AE0A08A4B084}" type="presParOf" srcId="{5B4AB949-6DB4-3146-95FE-AF13E482CC0C}" destId="{5FC8CA9E-A58F-904B-AB26-A8E8619779B6}" srcOrd="1" destOrd="0" presId="urn:microsoft.com/office/officeart/2008/layout/LinedList"/>
    <dgm:cxn modelId="{E4C166E5-5EA0-0445-A6B2-4C23CD0C5283}" type="presParOf" srcId="{3770FAF8-B3C0-E640-AE0B-56EC1F6D36F7}" destId="{3695C63C-D6A9-2049-8C11-6C267F515346}" srcOrd="8" destOrd="0" presId="urn:microsoft.com/office/officeart/2008/layout/LinedList"/>
    <dgm:cxn modelId="{2D380E40-E9AC-5C47-8842-6727A03444A8}" type="presParOf" srcId="{3770FAF8-B3C0-E640-AE0B-56EC1F6D36F7}" destId="{840B5A94-84C8-BD47-8A4E-777217BD3430}" srcOrd="9" destOrd="0" presId="urn:microsoft.com/office/officeart/2008/layout/LinedList"/>
    <dgm:cxn modelId="{4B498A0A-5018-3146-B885-E61C3C6E80A8}" type="presParOf" srcId="{840B5A94-84C8-BD47-8A4E-777217BD3430}" destId="{6F5B761D-C226-6F43-B681-51A864675697}" srcOrd="0" destOrd="0" presId="urn:microsoft.com/office/officeart/2008/layout/LinedList"/>
    <dgm:cxn modelId="{A4A75613-0BE4-F147-AFA3-F128036C3FCD}" type="presParOf" srcId="{840B5A94-84C8-BD47-8A4E-777217BD3430}" destId="{5CAF2BD8-2271-2E49-9D38-F9360AB334B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361498-45F5-DA45-B791-E3F6A504C7FF}">
      <dsp:nvSpPr>
        <dsp:cNvPr id="0" name=""/>
        <dsp:cNvSpPr/>
      </dsp:nvSpPr>
      <dsp:spPr>
        <a:xfrm>
          <a:off x="0" y="140006"/>
          <a:ext cx="8140446"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Why Safety Matters</a:t>
          </a:r>
          <a:endParaRPr lang="en-US" sz="2200" kern="1200" dirty="0"/>
        </a:p>
      </dsp:txBody>
      <dsp:txXfrm>
        <a:off x="25759" y="165765"/>
        <a:ext cx="8088928" cy="476152"/>
      </dsp:txXfrm>
    </dsp:sp>
    <dsp:sp modelId="{0DB891E1-4F8E-744C-9EE4-26D96B351324}">
      <dsp:nvSpPr>
        <dsp:cNvPr id="0" name=""/>
        <dsp:cNvSpPr/>
      </dsp:nvSpPr>
      <dsp:spPr>
        <a:xfrm>
          <a:off x="0" y="667676"/>
          <a:ext cx="8140446" cy="1115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459"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Immigration courts operate within a heightened anti-immigrant political climate.</a:t>
          </a:r>
        </a:p>
        <a:p>
          <a:pPr marL="171450" lvl="1" indent="-171450" algn="l" defTabSz="755650">
            <a:lnSpc>
              <a:spcPct val="90000"/>
            </a:lnSpc>
            <a:spcBef>
              <a:spcPct val="0"/>
            </a:spcBef>
            <a:spcAft>
              <a:spcPct val="20000"/>
            </a:spcAft>
            <a:buChar char="•"/>
          </a:pPr>
          <a:r>
            <a:rPr lang="en-US" sz="1700" kern="1200" dirty="0"/>
            <a:t>Federal agents—including ICE, DHS, and contracted personnel—may be present in waiting areas, hallways, and courtrooms.</a:t>
          </a:r>
        </a:p>
        <a:p>
          <a:pPr marL="171450" lvl="1" indent="-171450" algn="l" defTabSz="755650">
            <a:lnSpc>
              <a:spcPct val="90000"/>
            </a:lnSpc>
            <a:spcBef>
              <a:spcPct val="0"/>
            </a:spcBef>
            <a:spcAft>
              <a:spcPct val="20000"/>
            </a:spcAft>
            <a:buChar char="•"/>
          </a:pPr>
          <a:r>
            <a:rPr lang="en-US" sz="1700" kern="1200" dirty="0"/>
            <a:t>Surveillance technologies (phones, facial recognition, biometric tools) may be in use.</a:t>
          </a:r>
        </a:p>
      </dsp:txBody>
      <dsp:txXfrm>
        <a:off x="0" y="667676"/>
        <a:ext cx="8140446" cy="1115730"/>
      </dsp:txXfrm>
    </dsp:sp>
    <dsp:sp modelId="{C261B7B4-025D-F749-887C-1253A77A24DB}">
      <dsp:nvSpPr>
        <dsp:cNvPr id="0" name=""/>
        <dsp:cNvSpPr/>
      </dsp:nvSpPr>
      <dsp:spPr>
        <a:xfrm>
          <a:off x="0" y="1783407"/>
          <a:ext cx="8140446"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t>Roles of Groups in Court</a:t>
          </a:r>
          <a:endParaRPr lang="en-US" sz="2200" kern="1200" dirty="0"/>
        </a:p>
      </dsp:txBody>
      <dsp:txXfrm>
        <a:off x="25759" y="1809166"/>
        <a:ext cx="8088928" cy="476152"/>
      </dsp:txXfrm>
    </dsp:sp>
    <dsp:sp modelId="{5BD4DA7D-C27F-404A-8A1A-0A31C3DB0136}">
      <dsp:nvSpPr>
        <dsp:cNvPr id="0" name=""/>
        <dsp:cNvSpPr/>
      </dsp:nvSpPr>
      <dsp:spPr>
        <a:xfrm>
          <a:off x="0" y="2311077"/>
          <a:ext cx="8140446" cy="1115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459"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Multiple groups may be observing: faith communities, activists, legal advocates, accompaniment collectives.</a:t>
          </a:r>
        </a:p>
        <a:p>
          <a:pPr marL="171450" lvl="1" indent="-171450" algn="l" defTabSz="755650">
            <a:lnSpc>
              <a:spcPct val="90000"/>
            </a:lnSpc>
            <a:spcBef>
              <a:spcPct val="0"/>
            </a:spcBef>
            <a:spcAft>
              <a:spcPct val="20000"/>
            </a:spcAft>
            <a:buChar char="•"/>
          </a:pPr>
          <a:r>
            <a:rPr lang="en-US" sz="1700" kern="1200" dirty="0"/>
            <a:t>These groups may follow different protocols, including supportive intervention.</a:t>
          </a:r>
        </a:p>
        <a:p>
          <a:pPr marL="171450" lvl="1" indent="-171450" algn="l" defTabSz="755650">
            <a:lnSpc>
              <a:spcPct val="90000"/>
            </a:lnSpc>
            <a:spcBef>
              <a:spcPct val="0"/>
            </a:spcBef>
            <a:spcAft>
              <a:spcPct val="20000"/>
            </a:spcAft>
            <a:buChar char="•"/>
          </a:pPr>
          <a:r>
            <a:rPr lang="en-US" sz="1700" i="1" kern="1200" dirty="0"/>
            <a:t>Our project is exclusively observational and research-oriented.</a:t>
          </a:r>
          <a:endParaRPr lang="en-US" sz="1700" kern="1200" dirty="0"/>
        </a:p>
      </dsp:txBody>
      <dsp:txXfrm>
        <a:off x="0" y="2311077"/>
        <a:ext cx="8140446" cy="11157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8B53E-1745-8046-9636-58D8D24098CF}">
      <dsp:nvSpPr>
        <dsp:cNvPr id="0" name=""/>
        <dsp:cNvSpPr/>
      </dsp:nvSpPr>
      <dsp:spPr>
        <a:xfrm>
          <a:off x="0" y="186469"/>
          <a:ext cx="8140446"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t>Non-Intervention Expectations</a:t>
          </a:r>
          <a:endParaRPr lang="en-US" sz="1700" kern="1200" dirty="0"/>
        </a:p>
      </dsp:txBody>
      <dsp:txXfrm>
        <a:off x="19904" y="206373"/>
        <a:ext cx="8100638" cy="367937"/>
      </dsp:txXfrm>
    </dsp:sp>
    <dsp:sp modelId="{2D2C28B3-F894-214E-BF2B-379E86A34275}">
      <dsp:nvSpPr>
        <dsp:cNvPr id="0" name=""/>
        <dsp:cNvSpPr/>
      </dsp:nvSpPr>
      <dsp:spPr>
        <a:xfrm>
          <a:off x="0" y="594214"/>
          <a:ext cx="8140446" cy="668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459"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a:t>Students must </a:t>
          </a:r>
          <a:r>
            <a:rPr lang="en-US" sz="1300" b="1" kern="1200" dirty="0"/>
            <a:t>never</a:t>
          </a:r>
          <a:r>
            <a:rPr lang="en-US" sz="1300" kern="1200" dirty="0"/>
            <a:t> intervene, advise, or interact with respondents regarding their case.</a:t>
          </a:r>
        </a:p>
        <a:p>
          <a:pPr marL="114300" lvl="1" indent="-114300" algn="l" defTabSz="577850">
            <a:lnSpc>
              <a:spcPct val="90000"/>
            </a:lnSpc>
            <a:spcBef>
              <a:spcPct val="0"/>
            </a:spcBef>
            <a:spcAft>
              <a:spcPct val="20000"/>
            </a:spcAft>
            <a:buChar char="•"/>
          </a:pPr>
          <a:r>
            <a:rPr lang="en-US" sz="1300" kern="1200" dirty="0"/>
            <a:t>Do not approach judges, attorneys, clerks, interpreters, or federal agents unless directly addressed.</a:t>
          </a:r>
        </a:p>
        <a:p>
          <a:pPr marL="114300" lvl="1" indent="-114300" algn="l" defTabSz="577850">
            <a:lnSpc>
              <a:spcPct val="90000"/>
            </a:lnSpc>
            <a:spcBef>
              <a:spcPct val="0"/>
            </a:spcBef>
            <a:spcAft>
              <a:spcPct val="20000"/>
            </a:spcAft>
            <a:buChar char="•"/>
          </a:pPr>
          <a:r>
            <a:rPr lang="en-US" sz="1300" kern="1200" dirty="0"/>
            <a:t>Non-intervention is essential for legal, ethical, and personal safety.</a:t>
          </a:r>
        </a:p>
      </dsp:txBody>
      <dsp:txXfrm>
        <a:off x="0" y="594214"/>
        <a:ext cx="8140446" cy="668609"/>
      </dsp:txXfrm>
    </dsp:sp>
    <dsp:sp modelId="{15A0DCD6-7127-5C4E-9F12-37AB634F1EAF}">
      <dsp:nvSpPr>
        <dsp:cNvPr id="0" name=""/>
        <dsp:cNvSpPr/>
      </dsp:nvSpPr>
      <dsp:spPr>
        <a:xfrm>
          <a:off x="0" y="1262824"/>
          <a:ext cx="8140446"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Risks of Not Complying</a:t>
          </a:r>
          <a:endParaRPr lang="en-US" sz="1700" kern="1200" dirty="0"/>
        </a:p>
      </dsp:txBody>
      <dsp:txXfrm>
        <a:off x="19904" y="1282728"/>
        <a:ext cx="8100638" cy="367937"/>
      </dsp:txXfrm>
    </dsp:sp>
    <dsp:sp modelId="{78E2BDB6-EF7A-E845-A9AF-3ADFAC66DE5F}">
      <dsp:nvSpPr>
        <dsp:cNvPr id="0" name=""/>
        <dsp:cNvSpPr/>
      </dsp:nvSpPr>
      <dsp:spPr>
        <a:xfrm>
          <a:off x="0" y="1670569"/>
          <a:ext cx="8140446" cy="668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459"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a:t>Students could be removed from court or banned from the courthouse.</a:t>
          </a:r>
        </a:p>
        <a:p>
          <a:pPr marL="114300" lvl="1" indent="-114300" algn="l" defTabSz="577850">
            <a:lnSpc>
              <a:spcPct val="90000"/>
            </a:lnSpc>
            <a:spcBef>
              <a:spcPct val="0"/>
            </a:spcBef>
            <a:spcAft>
              <a:spcPct val="20000"/>
            </a:spcAft>
            <a:buChar char="•"/>
          </a:pPr>
          <a:r>
            <a:rPr lang="en-US" sz="1300" kern="1200" dirty="0"/>
            <a:t>Intervening may jeopardize respondents’ cases.</a:t>
          </a:r>
        </a:p>
        <a:p>
          <a:pPr marL="114300" lvl="1" indent="-114300" algn="l" defTabSz="577850">
            <a:lnSpc>
              <a:spcPct val="90000"/>
            </a:lnSpc>
            <a:spcBef>
              <a:spcPct val="0"/>
            </a:spcBef>
            <a:spcAft>
              <a:spcPct val="20000"/>
            </a:spcAft>
            <a:buChar char="•"/>
          </a:pPr>
          <a:r>
            <a:rPr lang="en-US" sz="1300" kern="1200" dirty="0"/>
            <a:t>Students risk drawing the attention of federal agents, which may have immigration or security implications.</a:t>
          </a:r>
        </a:p>
      </dsp:txBody>
      <dsp:txXfrm>
        <a:off x="0" y="1670569"/>
        <a:ext cx="8140446" cy="668609"/>
      </dsp:txXfrm>
    </dsp:sp>
    <dsp:sp modelId="{B76986C4-B65E-854E-A29E-811AFA226F30}">
      <dsp:nvSpPr>
        <dsp:cNvPr id="0" name=""/>
        <dsp:cNvSpPr/>
      </dsp:nvSpPr>
      <dsp:spPr>
        <a:xfrm>
          <a:off x="0" y="2339179"/>
          <a:ext cx="8140446"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t>Alternative Pathways</a:t>
          </a:r>
          <a:endParaRPr lang="en-US" sz="1700" kern="1200" dirty="0"/>
        </a:p>
      </dsp:txBody>
      <dsp:txXfrm>
        <a:off x="19904" y="2359083"/>
        <a:ext cx="8100638" cy="367937"/>
      </dsp:txXfrm>
    </dsp:sp>
    <dsp:sp modelId="{F02B000E-BABD-6443-9C00-63C5C79CCF0E}">
      <dsp:nvSpPr>
        <dsp:cNvPr id="0" name=""/>
        <dsp:cNvSpPr/>
      </dsp:nvSpPr>
      <dsp:spPr>
        <a:xfrm>
          <a:off x="0" y="2746924"/>
          <a:ext cx="8140446" cy="633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459"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a:t>Students who wish to engage in </a:t>
          </a:r>
          <a:r>
            <a:rPr lang="en-US" sz="1300" b="1" kern="1200" dirty="0"/>
            <a:t>accompaniment, advocacy, or mutual aid</a:t>
          </a:r>
          <a:r>
            <a:rPr lang="en-US" sz="1300" kern="1200" dirty="0"/>
            <a:t> can be connected with community partners outside this research project.</a:t>
          </a:r>
        </a:p>
        <a:p>
          <a:pPr marL="114300" lvl="1" indent="-114300" algn="l" defTabSz="577850">
            <a:lnSpc>
              <a:spcPct val="90000"/>
            </a:lnSpc>
            <a:spcBef>
              <a:spcPct val="0"/>
            </a:spcBef>
            <a:spcAft>
              <a:spcPct val="20000"/>
            </a:spcAft>
            <a:buChar char="•"/>
          </a:pPr>
          <a:r>
            <a:rPr lang="en-US" sz="1300" kern="1200" dirty="0"/>
            <a:t>These forms of engagement are important—but distinct from the goals and ethics of this court-watching initiative.</a:t>
          </a:r>
        </a:p>
      </dsp:txBody>
      <dsp:txXfrm>
        <a:off x="0" y="2746924"/>
        <a:ext cx="8140446" cy="6334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006D3-DFC7-714A-A057-19735881D62D}">
      <dsp:nvSpPr>
        <dsp:cNvPr id="0" name=""/>
        <dsp:cNvSpPr/>
      </dsp:nvSpPr>
      <dsp:spPr>
        <a:xfrm>
          <a:off x="0" y="65565"/>
          <a:ext cx="5175384" cy="95340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0" kern="1200" baseline="0"/>
            <a:t>Instructor Toolkit &amp; Training Resources</a:t>
          </a:r>
          <a:endParaRPr lang="en-US" sz="2400" kern="1200"/>
        </a:p>
      </dsp:txBody>
      <dsp:txXfrm>
        <a:off x="46541" y="112106"/>
        <a:ext cx="5082302" cy="860321"/>
      </dsp:txXfrm>
    </dsp:sp>
    <dsp:sp modelId="{61D8511B-2375-2C4B-898D-5A654F523034}">
      <dsp:nvSpPr>
        <dsp:cNvPr id="0" name=""/>
        <dsp:cNvSpPr/>
      </dsp:nvSpPr>
      <dsp:spPr>
        <a:xfrm>
          <a:off x="0" y="1088089"/>
          <a:ext cx="5175384" cy="953403"/>
        </a:xfrm>
        <a:prstGeom prst="roundRect">
          <a:avLst/>
        </a:prstGeom>
        <a:solidFill>
          <a:schemeClr val="accent2">
            <a:hueOff val="2122154"/>
            <a:satOff val="3600"/>
            <a:lumOff val="-1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0" kern="1200" baseline="0" dirty="0"/>
            <a:t>One-on-One Consultations on Course Integration</a:t>
          </a:r>
          <a:endParaRPr lang="en-US" sz="2400" kern="1200" dirty="0"/>
        </a:p>
      </dsp:txBody>
      <dsp:txXfrm>
        <a:off x="46541" y="1134630"/>
        <a:ext cx="5082302" cy="860321"/>
      </dsp:txXfrm>
    </dsp:sp>
    <dsp:sp modelId="{C20D5569-F357-0A40-A0D2-601998382424}">
      <dsp:nvSpPr>
        <dsp:cNvPr id="0" name=""/>
        <dsp:cNvSpPr/>
      </dsp:nvSpPr>
      <dsp:spPr>
        <a:xfrm>
          <a:off x="0" y="2110613"/>
          <a:ext cx="5175384" cy="953403"/>
        </a:xfrm>
        <a:prstGeom prst="roundRect">
          <a:avLst/>
        </a:prstGeom>
        <a:solidFill>
          <a:schemeClr val="accent2">
            <a:hueOff val="4244308"/>
            <a:satOff val="7200"/>
            <a:lumOff val="-2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0" kern="1200" baseline="0"/>
            <a:t>Guest Lectures (Virtual or In-Person)</a:t>
          </a:r>
          <a:endParaRPr lang="en-US" sz="2400" kern="1200"/>
        </a:p>
      </dsp:txBody>
      <dsp:txXfrm>
        <a:off x="46541" y="2157154"/>
        <a:ext cx="5082302" cy="860321"/>
      </dsp:txXfrm>
    </dsp:sp>
    <dsp:sp modelId="{8B0B1A3B-8B93-354A-978E-3E848A92BEEE}">
      <dsp:nvSpPr>
        <dsp:cNvPr id="0" name=""/>
        <dsp:cNvSpPr/>
      </dsp:nvSpPr>
      <dsp:spPr>
        <a:xfrm>
          <a:off x="0" y="3133136"/>
          <a:ext cx="5175384" cy="953403"/>
        </a:xfrm>
        <a:prstGeom prst="roundRect">
          <a:avLst/>
        </a:prstGeom>
        <a:solidFill>
          <a:schemeClr val="accent2">
            <a:hueOff val="6366461"/>
            <a:satOff val="1080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0" kern="1200" baseline="0"/>
            <a:t>Monthly Debrief Sessions for Faculty &amp; Students</a:t>
          </a:r>
          <a:endParaRPr lang="en-US" sz="2400" kern="1200"/>
        </a:p>
      </dsp:txBody>
      <dsp:txXfrm>
        <a:off x="46541" y="3179677"/>
        <a:ext cx="5082302" cy="8603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DD1DD2-6109-7142-AF40-8A108AAD94F9}">
      <dsp:nvSpPr>
        <dsp:cNvPr id="0" name=""/>
        <dsp:cNvSpPr/>
      </dsp:nvSpPr>
      <dsp:spPr>
        <a:xfrm>
          <a:off x="0" y="506"/>
          <a:ext cx="51753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B845EA-A538-F54B-B30E-5B66772EDED2}">
      <dsp:nvSpPr>
        <dsp:cNvPr id="0" name=""/>
        <dsp:cNvSpPr/>
      </dsp:nvSpPr>
      <dsp:spPr>
        <a:xfrm>
          <a:off x="0" y="506"/>
          <a:ext cx="5175384" cy="830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IRB Approval Secured</a:t>
          </a:r>
        </a:p>
      </dsp:txBody>
      <dsp:txXfrm>
        <a:off x="0" y="506"/>
        <a:ext cx="5175384" cy="830218"/>
      </dsp:txXfrm>
    </dsp:sp>
    <dsp:sp modelId="{4A317B2B-8C11-2541-BCBE-4EF7FCE9A658}">
      <dsp:nvSpPr>
        <dsp:cNvPr id="0" name=""/>
        <dsp:cNvSpPr/>
      </dsp:nvSpPr>
      <dsp:spPr>
        <a:xfrm>
          <a:off x="0" y="830725"/>
          <a:ext cx="5175384" cy="0"/>
        </a:xfrm>
        <a:prstGeom prst="line">
          <a:avLst/>
        </a:prstGeom>
        <a:solidFill>
          <a:schemeClr val="accent2">
            <a:hueOff val="1591615"/>
            <a:satOff val="2700"/>
            <a:lumOff val="-98"/>
            <a:alphaOff val="0"/>
          </a:schemeClr>
        </a:solidFill>
        <a:ln w="12700" cap="flat" cmpd="sng" algn="ctr">
          <a:solidFill>
            <a:schemeClr val="accent2">
              <a:hueOff val="1591615"/>
              <a:satOff val="2700"/>
              <a:lumOff val="-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138306-BFA7-CD46-9182-BE33D7F0D2C7}">
      <dsp:nvSpPr>
        <dsp:cNvPr id="0" name=""/>
        <dsp:cNvSpPr/>
      </dsp:nvSpPr>
      <dsp:spPr>
        <a:xfrm>
          <a:off x="0" y="830725"/>
          <a:ext cx="5175384" cy="830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Ethical Research Protocols</a:t>
          </a:r>
        </a:p>
      </dsp:txBody>
      <dsp:txXfrm>
        <a:off x="0" y="830725"/>
        <a:ext cx="5175384" cy="830218"/>
      </dsp:txXfrm>
    </dsp:sp>
    <dsp:sp modelId="{597E7BBA-EF99-3C4D-8876-28504D9C0284}">
      <dsp:nvSpPr>
        <dsp:cNvPr id="0" name=""/>
        <dsp:cNvSpPr/>
      </dsp:nvSpPr>
      <dsp:spPr>
        <a:xfrm>
          <a:off x="0" y="1660943"/>
          <a:ext cx="5175384" cy="0"/>
        </a:xfrm>
        <a:prstGeom prst="line">
          <a:avLst/>
        </a:prstGeom>
        <a:solidFill>
          <a:schemeClr val="accent2">
            <a:hueOff val="3183231"/>
            <a:satOff val="5400"/>
            <a:lumOff val="-196"/>
            <a:alphaOff val="0"/>
          </a:schemeClr>
        </a:solidFill>
        <a:ln w="12700" cap="flat" cmpd="sng" algn="ctr">
          <a:solidFill>
            <a:schemeClr val="accent2">
              <a:hueOff val="3183231"/>
              <a:satOff val="5400"/>
              <a:lumOff val="-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3C02C2-0153-4447-A940-65DE0CAC2998}">
      <dsp:nvSpPr>
        <dsp:cNvPr id="0" name=""/>
        <dsp:cNvSpPr/>
      </dsp:nvSpPr>
      <dsp:spPr>
        <a:xfrm>
          <a:off x="0" y="1660943"/>
          <a:ext cx="5175384" cy="830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Data Use for Assignments</a:t>
          </a:r>
        </a:p>
      </dsp:txBody>
      <dsp:txXfrm>
        <a:off x="0" y="1660943"/>
        <a:ext cx="5175384" cy="830218"/>
      </dsp:txXfrm>
    </dsp:sp>
    <dsp:sp modelId="{3F00E72C-66CF-304A-9A60-62CD63252C1A}">
      <dsp:nvSpPr>
        <dsp:cNvPr id="0" name=""/>
        <dsp:cNvSpPr/>
      </dsp:nvSpPr>
      <dsp:spPr>
        <a:xfrm>
          <a:off x="0" y="2491162"/>
          <a:ext cx="5175384" cy="0"/>
        </a:xfrm>
        <a:prstGeom prst="line">
          <a:avLst/>
        </a:prstGeom>
        <a:solidFill>
          <a:schemeClr val="accent2">
            <a:hueOff val="4774846"/>
            <a:satOff val="8100"/>
            <a:lumOff val="-294"/>
            <a:alphaOff val="0"/>
          </a:schemeClr>
        </a:solidFill>
        <a:ln w="12700" cap="flat" cmpd="sng" algn="ctr">
          <a:solidFill>
            <a:schemeClr val="accent2">
              <a:hueOff val="4774846"/>
              <a:satOff val="8100"/>
              <a:lumOff val="-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1C4591-CF4D-644C-8E0E-E9A6CF934DE6}">
      <dsp:nvSpPr>
        <dsp:cNvPr id="0" name=""/>
        <dsp:cNvSpPr/>
      </dsp:nvSpPr>
      <dsp:spPr>
        <a:xfrm>
          <a:off x="0" y="2491162"/>
          <a:ext cx="5175384" cy="830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De-Identification Required</a:t>
          </a:r>
        </a:p>
      </dsp:txBody>
      <dsp:txXfrm>
        <a:off x="0" y="2491162"/>
        <a:ext cx="5175384" cy="830218"/>
      </dsp:txXfrm>
    </dsp:sp>
    <dsp:sp modelId="{3695C63C-D6A9-2049-8C11-6C267F515346}">
      <dsp:nvSpPr>
        <dsp:cNvPr id="0" name=""/>
        <dsp:cNvSpPr/>
      </dsp:nvSpPr>
      <dsp:spPr>
        <a:xfrm>
          <a:off x="0" y="3321380"/>
          <a:ext cx="5175384" cy="0"/>
        </a:xfrm>
        <a:prstGeom prst="line">
          <a:avLst/>
        </a:prstGeom>
        <a:solidFill>
          <a:schemeClr val="accent2">
            <a:hueOff val="6366461"/>
            <a:satOff val="10800"/>
            <a:lumOff val="-392"/>
            <a:alphaOff val="0"/>
          </a:schemeClr>
        </a:solidFill>
        <a:ln w="12700" cap="flat" cmpd="sng" algn="ctr">
          <a:solidFill>
            <a:schemeClr val="accent2">
              <a:hueOff val="6366461"/>
              <a:satOff val="10800"/>
              <a:lumOff val="-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5B761D-C226-6F43-B681-51A864675697}">
      <dsp:nvSpPr>
        <dsp:cNvPr id="0" name=""/>
        <dsp:cNvSpPr/>
      </dsp:nvSpPr>
      <dsp:spPr>
        <a:xfrm>
          <a:off x="0" y="3321380"/>
          <a:ext cx="5175384" cy="830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Additional Research → Your IRB</a:t>
          </a:r>
        </a:p>
      </dsp:txBody>
      <dsp:txXfrm>
        <a:off x="0" y="3321380"/>
        <a:ext cx="5175384" cy="83021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Welcome, everyone. In this video, we’re introducing </a:t>
            </a:r>
            <a:r>
              <a:rPr lang="en-US" sz="1100" b="0" i="1" u="none" strike="noStrike" cap="none" dirty="0">
                <a:solidFill>
                  <a:srgbClr val="000000"/>
                </a:solidFill>
                <a:effectLst/>
                <a:latin typeface="Arial"/>
                <a:ea typeface="Arial"/>
                <a:cs typeface="Arial"/>
                <a:sym typeface="Arial"/>
              </a:rPr>
              <a:t>Justice in View</a:t>
            </a:r>
            <a:r>
              <a:rPr lang="en-US" sz="1100" b="0" i="0" u="none" strike="noStrike" cap="none" dirty="0">
                <a:solidFill>
                  <a:srgbClr val="000000"/>
                </a:solidFill>
                <a:effectLst/>
                <a:latin typeface="Arial"/>
                <a:ea typeface="Arial"/>
                <a:cs typeface="Arial"/>
                <a:sym typeface="Arial"/>
              </a:rPr>
              <a:t>, a national teaching and research initiative designed to bring immigration court-watching into university classrooms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This project was developed by Dr. Amelia Frank-Vitale from Princeton, Dr. Lauren Heidbrink from CSULB, and Luis Guaman from Princeton. Together, we’ve created a framework that allows students to witness immigration law in action…not just as theory, but as lived practice.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Immigration courts are spaces where law, bureaucracy, and politics intersect in real time. By observing these hearings, students gain a deeper understanding of how power operates through tone, demeanor, delays, and discretionary decisions. This initiative is about cultivating critical thinking, ethical sensitivity, and civic engagement</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Over the next few slides, we’ll explore the project’s goals, benefits for students, and practical steps for integrating court-watching into your courses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dirty="0"/>
          </a:p>
        </p:txBody>
      </p:sp>
      <p:sp>
        <p:nvSpPr>
          <p:cNvPr id="94" name="Google Shape;9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p7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In addition to the full suite of materials, including instructor and student guides, training modules, and teaching resources to make implementation seamless….we also are happy to schedule one-on-one consultations to tailor the project to their course objectives.</a:t>
            </a:r>
          </a:p>
          <a:p>
            <a:r>
              <a:rPr lang="en-US" sz="1100" b="0" i="0" u="none" strike="noStrike" cap="none" dirty="0">
                <a:solidFill>
                  <a:srgbClr val="000000"/>
                </a:solidFill>
                <a:effectLst/>
                <a:latin typeface="Arial"/>
                <a:ea typeface="Arial"/>
                <a:cs typeface="Arial"/>
                <a:sym typeface="Arial"/>
              </a:rPr>
              <a:t>Additionally, we offer in-class presentations or guest lectures—either virtually or in person—to introduce students to the initiative.</a:t>
            </a:r>
          </a:p>
          <a:p>
            <a:r>
              <a:rPr lang="en-US" sz="1100" b="0" i="0" u="none" strike="noStrike" cap="none" dirty="0">
                <a:solidFill>
                  <a:srgbClr val="000000"/>
                </a:solidFill>
                <a:effectLst/>
                <a:latin typeface="Arial"/>
                <a:ea typeface="Arial"/>
                <a:cs typeface="Arial"/>
                <a:sym typeface="Arial"/>
              </a:rPr>
              <a:t>Finally, we host monthly debriefing sessions for both students and faculty. These sessions create space for reflection, troubleshooting, and sharing insights across campuses, ensuring that the experience remains ethically grounded and pedagogically rich</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ea typeface="Arial"/>
              <a:cs typeface="Arial"/>
              <a:sym typeface="Arial"/>
            </a:endParaRPr>
          </a:p>
          <a:p>
            <a:pPr marL="0" lvl="0" indent="0" algn="l" rtl="0">
              <a:lnSpc>
                <a:spcPct val="100000"/>
              </a:lnSpc>
              <a:spcBef>
                <a:spcPts val="0"/>
              </a:spcBef>
              <a:spcAft>
                <a:spcPts val="0"/>
              </a:spcAft>
              <a:buSzPts val="1100"/>
              <a:buNone/>
            </a:pPr>
            <a:endParaRPr dirty="0"/>
          </a:p>
        </p:txBody>
      </p:sp>
      <p:sp>
        <p:nvSpPr>
          <p:cNvPr id="929" name="Google Shape;929;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The Justice in View project have </a:t>
            </a:r>
            <a:r>
              <a:rPr lang="en-US" sz="1100" b="0" i="0" u="none" strike="noStrike" cap="none">
                <a:solidFill>
                  <a:srgbClr val="000000"/>
                </a:solidFill>
                <a:effectLst/>
                <a:latin typeface="Arial"/>
                <a:ea typeface="Arial"/>
                <a:cs typeface="Arial"/>
                <a:sym typeface="Arial"/>
              </a:rPr>
              <a:t>been approved </a:t>
            </a:r>
            <a:r>
              <a:rPr lang="en-US" sz="1100" b="0" i="0" u="none" strike="noStrike" cap="none" dirty="0">
                <a:solidFill>
                  <a:srgbClr val="000000"/>
                </a:solidFill>
                <a:effectLst/>
                <a:latin typeface="Arial"/>
                <a:ea typeface="Arial"/>
                <a:cs typeface="Arial"/>
                <a:sym typeface="Arial"/>
              </a:rPr>
              <a:t>by the CSULB Institutional Review Board (IRB). This means the project meets federal and institutional standards for protecting participants and ensuring ethical research practices.</a:t>
            </a:r>
          </a:p>
          <a:p>
            <a:r>
              <a:rPr lang="en-US" sz="1100" b="0" i="0" u="none" strike="noStrike" cap="none" dirty="0">
                <a:solidFill>
                  <a:srgbClr val="000000"/>
                </a:solidFill>
                <a:effectLst/>
                <a:latin typeface="Arial"/>
                <a:ea typeface="Arial"/>
                <a:cs typeface="Arial"/>
                <a:sym typeface="Arial"/>
              </a:rPr>
              <a:t>Students and instructors will receive copies of the observation data they generate, which can be used for course assignments as long as all identifying information is removed. </a:t>
            </a:r>
          </a:p>
          <a:p>
            <a:r>
              <a:rPr lang="en-US" sz="1100" b="0" i="0" u="none" strike="noStrike" cap="none" dirty="0">
                <a:solidFill>
                  <a:srgbClr val="000000"/>
                </a:solidFill>
                <a:effectLst/>
                <a:latin typeface="Arial"/>
                <a:ea typeface="Arial"/>
                <a:cs typeface="Arial"/>
                <a:sym typeface="Arial"/>
              </a:rPr>
              <a:t>If faculty want to go beyond the scope of this initiative—such as publishing analyses with students or collecting additional data—they must check with their own institution’s IRB for further approval. This ensures that any extended research remains compliant and ethically sound.</a:t>
            </a:r>
          </a:p>
          <a:p>
            <a:endParaRPr lang="en-US" dirty="0"/>
          </a:p>
        </p:txBody>
      </p:sp>
    </p:spTree>
    <p:extLst>
      <p:ext uri="{BB962C8B-B14F-4D97-AF65-F5344CB8AC3E}">
        <p14:creationId xmlns:p14="http://schemas.microsoft.com/office/powerpoint/2010/main" val="1928244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p75: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Thank you for your commitment to experiential learning and justice-oriented education. Together, we’re building a network of informed, ethical observers who can illuminate the realities of immigration law.</a:t>
            </a:r>
          </a:p>
          <a:p>
            <a:pPr marL="0" lvl="0" indent="0" algn="l" rtl="0">
              <a:lnSpc>
                <a:spcPct val="100000"/>
              </a:lnSpc>
              <a:spcBef>
                <a:spcPts val="0"/>
              </a:spcBef>
              <a:spcAft>
                <a:spcPts val="0"/>
              </a:spcAft>
              <a:buSzPts val="1100"/>
              <a:buNone/>
            </a:pPr>
            <a:endParaRPr dirty="0"/>
          </a:p>
        </p:txBody>
      </p:sp>
      <p:sp>
        <p:nvSpPr>
          <p:cNvPr id="953" name="Google Shape;953;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Let’s start with the big picture. </a:t>
            </a:r>
            <a:r>
              <a:rPr lang="en-US" sz="1100" b="0" i="1" u="none" strike="noStrike" cap="none" dirty="0">
                <a:solidFill>
                  <a:srgbClr val="000000"/>
                </a:solidFill>
                <a:effectLst/>
                <a:latin typeface="Arial"/>
                <a:ea typeface="Arial"/>
                <a:cs typeface="Arial"/>
                <a:sym typeface="Arial"/>
              </a:rPr>
              <a:t>Justice in View</a:t>
            </a:r>
            <a:r>
              <a:rPr lang="en-US" sz="1100" b="0" i="0" u="none" strike="noStrike" cap="none" dirty="0">
                <a:solidFill>
                  <a:srgbClr val="000000"/>
                </a:solidFill>
                <a:effectLst/>
                <a:latin typeface="Arial"/>
                <a:ea typeface="Arial"/>
                <a:cs typeface="Arial"/>
                <a:sym typeface="Arial"/>
              </a:rPr>
              <a:t> integrates immigration court-watching into university curricula through structured training, guided fieldwork, and reflective classroom engagement</a:t>
            </a:r>
          </a:p>
          <a:p>
            <a:pPr marL="158750" indent="0">
              <a:buNone/>
            </a:pPr>
            <a:endParaRPr lang="en-US"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Students observe live Master Calendar and Merits hearings in courts local to you. These are real cases, not simulations.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Observations reveal how law, bureaucracy, and politics intersect in everyday practice.</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By connecting a national network of observers, we enable comparative insights across courts and regions.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This approach transforms abstract legal concepts into lived experiences, fostering critical thinking and civic engagement</a:t>
            </a:r>
          </a:p>
          <a:p>
            <a:endParaRPr lang="en-US" dirty="0"/>
          </a:p>
        </p:txBody>
      </p:sp>
    </p:spTree>
    <p:extLst>
      <p:ext uri="{BB962C8B-B14F-4D97-AF65-F5344CB8AC3E}">
        <p14:creationId xmlns:p14="http://schemas.microsoft.com/office/powerpoint/2010/main" val="2272881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What do students gain from this experience? Actually, quite a lot.</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a:solidFill>
                  <a:srgbClr val="000000"/>
                </a:solidFill>
                <a:effectLst/>
                <a:latin typeface="Arial"/>
                <a:ea typeface="Arial"/>
                <a:cs typeface="Arial"/>
                <a:sym typeface="Arial"/>
              </a:rPr>
              <a:t>They develop a critical understanding of immigration law as lived practice, not just written doctrine/law on the books</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a:solidFill>
                  <a:srgbClr val="000000"/>
                </a:solidFill>
                <a:effectLst/>
                <a:latin typeface="Arial"/>
                <a:ea typeface="Arial"/>
                <a:cs typeface="Arial"/>
                <a:sym typeface="Arial"/>
              </a:rPr>
              <a:t>They analyze how courtroom procedures, interpretation, and discretionary decisions shape outcomes in cases</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a:solidFill>
                  <a:srgbClr val="000000"/>
                </a:solidFill>
                <a:effectLst/>
                <a:latin typeface="Arial"/>
                <a:ea typeface="Arial"/>
                <a:cs typeface="Arial"/>
                <a:sym typeface="Arial"/>
              </a:rPr>
              <a:t>They recognize how power circulates through tone, demeanor, delays, and administrative decision-making.</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a:solidFill>
                  <a:srgbClr val="000000"/>
                </a:solidFill>
                <a:effectLst/>
                <a:latin typeface="Arial"/>
                <a:ea typeface="Arial"/>
                <a:cs typeface="Arial"/>
                <a:sym typeface="Arial"/>
              </a:rPr>
              <a:t>They understand the emotional and ethical dimensions of bearing witness.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b="0" i="0" u="none" strike="noStrike" cap="none" dirty="0">
              <a:solidFill>
                <a:srgbClr val="000000"/>
              </a:solidFill>
              <a:effectLst/>
              <a:latin typeface="Arial"/>
              <a:ea typeface="Arial"/>
              <a:cs typeface="Arial"/>
              <a:sym typeface="Arial"/>
            </a:endParaRPr>
          </a:p>
          <a:p>
            <a:endParaRPr lang="en-US" dirty="0"/>
          </a:p>
          <a:p>
            <a:endParaRPr lang="en-US" dirty="0"/>
          </a:p>
          <a:p>
            <a:pPr marL="158750" indent="0">
              <a:buNone/>
            </a:pPr>
            <a:r>
              <a:rPr lang="en-US" dirty="0"/>
              <a:t>Benefits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Legal Socialization: Students see firsthand how due process is structured—or circumvented or shaped by policy and judicial or prosecutorial discretion.</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Research Skills: They learn ethnographic methods—observation, thick description, qualitative coding.</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Civic Engagement: Students engage with the immigration system as informed witnesses, cultivating ethical sensitivity and professional responsibility.</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b="0" i="0" u="none" strike="noStrike" cap="none" dirty="0">
              <a:solidFill>
                <a:srgbClr val="000000"/>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These experiences prepare students for careers in law, policy, advocacy, and research</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b="0"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690104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To facilitate integration into your courses, we have developed a comprehensive Instructor guide. This includes course integration strategies; Survey instrument and court contact guidance; FAQs, glossary of terms, student agreement, sample syllabus, sample letter for students to carry with them when the observe, as well as Suggested readings, media, and reflection and assignment prompts.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b="0" i="0" u="none" strike="noStrike" cap="none" dirty="0">
              <a:solidFill>
                <a:srgbClr val="000000"/>
              </a:solidFill>
              <a:effectLst/>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Doing community-engaged or project based learning is a LOT of work, so we hope these materials lighten the load, ensuring that faculty have resources needed to implement the project effectively</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b="0" i="0" u="none" strike="noStrike" cap="none" dirty="0">
              <a:solidFill>
                <a:srgbClr val="000000"/>
              </a:solidFill>
              <a:effectLst/>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b="0"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3350239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There are a variety of ways that you can incorporate Justice In View</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a:solidFill>
                  <a:srgbClr val="000000"/>
                </a:solidFill>
                <a:effectLst/>
                <a:latin typeface="Arial"/>
                <a:ea typeface="Arial"/>
                <a:cs typeface="Arial"/>
                <a:sym typeface="Arial"/>
              </a:rPr>
              <a:t>As a class or research lab.</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a:solidFill>
                  <a:srgbClr val="000000"/>
                </a:solidFill>
                <a:effectLst/>
                <a:latin typeface="Arial"/>
                <a:ea typeface="Arial"/>
                <a:cs typeface="Arial"/>
                <a:sym typeface="Arial"/>
              </a:rPr>
              <a:t>Require asynchronous training with quizzes corresponding to each module. Students receive completion certificate that they can submit to you indicating that they have </a:t>
            </a:r>
            <a:r>
              <a:rPr lang="en-US" sz="1100" b="0" i="0" u="none" strike="noStrike" cap="none" dirty="0" err="1">
                <a:solidFill>
                  <a:srgbClr val="000000"/>
                </a:solidFill>
                <a:effectLst/>
                <a:latin typeface="Arial"/>
                <a:ea typeface="Arial"/>
                <a:cs typeface="Arial"/>
                <a:sym typeface="Arial"/>
              </a:rPr>
              <a:t>compelted</a:t>
            </a:r>
            <a:r>
              <a:rPr lang="en-US" sz="1100" b="0" i="0" u="none" strike="noStrike" cap="none" dirty="0">
                <a:solidFill>
                  <a:srgbClr val="000000"/>
                </a:solidFill>
                <a:effectLst/>
                <a:latin typeface="Arial"/>
                <a:ea typeface="Arial"/>
                <a:cs typeface="Arial"/>
                <a:sym typeface="Arial"/>
              </a:rPr>
              <a:t> the training.</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a:solidFill>
                  <a:srgbClr val="000000"/>
                </a:solidFill>
                <a:effectLst/>
                <a:latin typeface="Arial"/>
                <a:ea typeface="Arial"/>
                <a:cs typeface="Arial"/>
                <a:sym typeface="Arial"/>
              </a:rPr>
              <a:t>Generally, we encourage </a:t>
            </a:r>
            <a:r>
              <a:rPr lang="en-US" sz="1100" b="0" i="0" u="none" strike="noStrike" cap="none" dirty="0" err="1">
                <a:solidFill>
                  <a:srgbClr val="000000"/>
                </a:solidFill>
                <a:effectLst/>
                <a:latin typeface="Arial"/>
                <a:ea typeface="Arial"/>
                <a:cs typeface="Arial"/>
                <a:sym typeface="Arial"/>
              </a:rPr>
              <a:t>eyou</a:t>
            </a:r>
            <a:r>
              <a:rPr lang="en-US" sz="1100" b="0" i="0" u="none" strike="noStrike" cap="none" dirty="0">
                <a:solidFill>
                  <a:srgbClr val="000000"/>
                </a:solidFill>
                <a:effectLst/>
                <a:latin typeface="Arial"/>
                <a:ea typeface="Arial"/>
                <a:cs typeface="Arial"/>
                <a:sym typeface="Arial"/>
              </a:rPr>
              <a:t> to assign at least 20 hours of observation—solo or in groups. The first couple of times in immigration court can be overwhelming. A docket or two allows students to begin to observe the rhythm of the court and understand what they are seeing. That said, those initial hearings can help students begin to approximate how destabilizing or disorienting navigating a legal system in a foreign country and foreign language may be for those coming before the court, often without the assistance of an attorney </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a:solidFill>
                  <a:srgbClr val="000000"/>
                </a:solidFill>
                <a:effectLst/>
                <a:latin typeface="Arial"/>
                <a:ea typeface="Arial"/>
                <a:cs typeface="Arial"/>
                <a:sym typeface="Arial"/>
              </a:rPr>
              <a:t>Whether in a lab or a course, we encourage you to pair with readings on legal anthropology, bureaucracy, </a:t>
            </a:r>
            <a:r>
              <a:rPr lang="en-US" sz="1100" b="0" i="0" u="none" strike="noStrike" cap="none" dirty="0" err="1">
                <a:solidFill>
                  <a:srgbClr val="000000"/>
                </a:solidFill>
                <a:effectLst/>
                <a:latin typeface="Arial"/>
                <a:ea typeface="Arial"/>
                <a:cs typeface="Arial"/>
                <a:sym typeface="Arial"/>
              </a:rPr>
              <a:t>crimmigration</a:t>
            </a:r>
            <a:r>
              <a:rPr lang="en-US" sz="1100" b="0" i="0" u="none" strike="noStrike" cap="none" dirty="0">
                <a:solidFill>
                  <a:srgbClr val="000000"/>
                </a:solidFill>
                <a:effectLst/>
                <a:latin typeface="Arial"/>
                <a:ea typeface="Arial"/>
                <a:cs typeface="Arial"/>
                <a:sym typeface="Arial"/>
              </a:rPr>
              <a:t>, or human rights.</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a:solidFill>
                  <a:srgbClr val="000000"/>
                </a:solidFill>
                <a:effectLst/>
                <a:latin typeface="Arial"/>
                <a:ea typeface="Arial"/>
                <a:cs typeface="Arial"/>
                <a:sym typeface="Arial"/>
              </a:rPr>
              <a:t>You might include reflective journals, group discussions, and case-based analysis.</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a:solidFill>
                  <a:srgbClr val="000000"/>
                </a:solidFill>
                <a:effectLst/>
                <a:latin typeface="Arial"/>
                <a:ea typeface="Arial"/>
                <a:cs typeface="Arial"/>
                <a:sym typeface="Arial"/>
              </a:rPr>
              <a:t>You can use survey data students generate (and which they receive an email copy) for coding, comparative analysis, or final projects.</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r>
              <a:rPr lang="en-US" sz="1100" b="0" i="0" u="none" strike="noStrike" cap="none" dirty="0">
                <a:solidFill>
                  <a:srgbClr val="000000"/>
                </a:solidFill>
                <a:effectLst/>
                <a:latin typeface="Arial"/>
                <a:ea typeface="Arial"/>
                <a:cs typeface="Arial"/>
                <a:sym typeface="Arial"/>
              </a:rPr>
              <a:t>You can also consider connecting students with national datasets to </a:t>
            </a:r>
            <a:r>
              <a:rPr lang="en-US" sz="1100" b="0" i="0" u="none" strike="noStrike" cap="none" dirty="0" err="1">
                <a:solidFill>
                  <a:srgbClr val="000000"/>
                </a:solidFill>
                <a:effectLst/>
                <a:latin typeface="Arial"/>
                <a:ea typeface="Arial"/>
                <a:cs typeface="Arial"/>
                <a:sym typeface="Arial"/>
              </a:rPr>
              <a:t>contextualze</a:t>
            </a:r>
            <a:r>
              <a:rPr lang="en-US" sz="1100" b="0" i="0" u="none" strike="noStrike" cap="none" dirty="0">
                <a:solidFill>
                  <a:srgbClr val="000000"/>
                </a:solidFill>
                <a:effectLst/>
                <a:latin typeface="Arial"/>
                <a:ea typeface="Arial"/>
                <a:cs typeface="Arial"/>
                <a:sym typeface="Arial"/>
              </a:rPr>
              <a:t> their experiences in court with broader patterns</a:t>
            </a:r>
          </a:p>
          <a:p>
            <a:pPr marL="457200" marR="0" lvl="0" indent="-298450" algn="l" defTabSz="914400" rtl="0" eaLnBrk="1" fontAlgn="auto" latinLnBrk="0" hangingPunct="1">
              <a:lnSpc>
                <a:spcPct val="100000"/>
              </a:lnSpc>
              <a:spcBef>
                <a:spcPts val="0"/>
              </a:spcBef>
              <a:spcAft>
                <a:spcPts val="0"/>
              </a:spcAft>
              <a:buClr>
                <a:srgbClr val="000000"/>
              </a:buClr>
              <a:buSzPts val="1100"/>
              <a:tabLst/>
              <a:defRPr/>
            </a:pPr>
            <a:endParaRPr lang="en-US" sz="1100" b="0" i="0" u="none" strike="noStrike" cap="none" dirty="0">
              <a:solidFill>
                <a:srgbClr val="000000"/>
              </a:solidFill>
              <a:effectLst/>
              <a:latin typeface="Arial"/>
              <a:ea typeface="Arial"/>
              <a:cs typeface="Arial"/>
              <a:sym typeface="Arial"/>
            </a:endParaRPr>
          </a:p>
          <a:p>
            <a:endParaRPr lang="en-US"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This flexibility allows faculty to tailor the experience to their course objectives.</a:t>
            </a:r>
          </a:p>
          <a:p>
            <a:endParaRPr lang="en-US" dirty="0"/>
          </a:p>
        </p:txBody>
      </p:sp>
    </p:spTree>
    <p:extLst>
      <p:ext uri="{BB962C8B-B14F-4D97-AF65-F5344CB8AC3E}">
        <p14:creationId xmlns:p14="http://schemas.microsoft.com/office/powerpoint/2010/main" val="718451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Before students begin observing immigration court hearings, students must complete a structured training. This ensures everyone understands the legal, ethical, and practical responsibilities involved</a:t>
            </a:r>
          </a:p>
          <a:p>
            <a:r>
              <a:rPr lang="en-US" sz="1100" b="0" i="0" u="none" strike="noStrike" cap="none" dirty="0">
                <a:solidFill>
                  <a:srgbClr val="000000"/>
                </a:solidFill>
                <a:effectLst/>
                <a:latin typeface="Arial"/>
                <a:ea typeface="Arial"/>
                <a:cs typeface="Arial"/>
                <a:sym typeface="Arial"/>
              </a:rPr>
              <a:t>The training we’ve developed is asynchronous and interactive, covering several key areas:</a:t>
            </a:r>
          </a:p>
          <a:p>
            <a:pPr lvl="1"/>
            <a:r>
              <a:rPr lang="en-US" sz="1100" b="0" i="0" u="none" strike="noStrike" cap="none" dirty="0">
                <a:solidFill>
                  <a:srgbClr val="000000"/>
                </a:solidFill>
                <a:effectLst/>
                <a:latin typeface="Arial"/>
                <a:ea typeface="Arial"/>
                <a:cs typeface="Arial"/>
                <a:sym typeface="Arial"/>
              </a:rPr>
              <a:t>Basics of immigration law and EOIR structure so students understand the system they’re observing.</a:t>
            </a:r>
          </a:p>
          <a:p>
            <a:pPr lvl="1"/>
            <a:r>
              <a:rPr lang="en-US" sz="1100" b="0" i="0" u="none" strike="noStrike" cap="none" dirty="0">
                <a:solidFill>
                  <a:srgbClr val="000000"/>
                </a:solidFill>
                <a:effectLst/>
                <a:latin typeface="Arial"/>
                <a:ea typeface="Arial"/>
                <a:cs typeface="Arial"/>
                <a:sym typeface="Arial"/>
              </a:rPr>
              <a:t>Ethical observation and non-intervention reinforcing that our role is strictly observational.</a:t>
            </a:r>
          </a:p>
          <a:p>
            <a:pPr lvl="1"/>
            <a:r>
              <a:rPr lang="en-US" sz="1100" b="0" i="0" u="none" strike="noStrike" cap="none" dirty="0">
                <a:solidFill>
                  <a:srgbClr val="000000"/>
                </a:solidFill>
                <a:effectLst/>
                <a:latin typeface="Arial"/>
                <a:ea typeface="Arial"/>
                <a:cs typeface="Arial"/>
                <a:sym typeface="Arial"/>
              </a:rPr>
              <a:t>Courtroom conduct and confidentiality to maintain professionalism and protect sensitive information.</a:t>
            </a:r>
          </a:p>
          <a:p>
            <a:pPr lvl="1"/>
            <a:r>
              <a:rPr lang="en-US" sz="1100" b="0" i="0" u="none" strike="noStrike" cap="none" dirty="0">
                <a:solidFill>
                  <a:srgbClr val="000000"/>
                </a:solidFill>
                <a:effectLst/>
                <a:latin typeface="Arial"/>
                <a:ea typeface="Arial"/>
                <a:cs typeface="Arial"/>
                <a:sym typeface="Arial"/>
              </a:rPr>
              <a:t>Safety and emotional preparedness because these spaces can be intense and emotionally charged.</a:t>
            </a:r>
          </a:p>
          <a:p>
            <a:pPr lvl="1"/>
            <a:r>
              <a:rPr lang="en-US" sz="1100" b="0" i="0" u="none" strike="noStrike" cap="none" dirty="0" err="1">
                <a:solidFill>
                  <a:srgbClr val="000000"/>
                </a:solidFill>
                <a:effectLst/>
                <a:latin typeface="Arial"/>
                <a:ea typeface="Arial"/>
                <a:cs typeface="Arial"/>
                <a:sym typeface="Arial"/>
              </a:rPr>
              <a:t>Courtwatching</a:t>
            </a:r>
            <a:r>
              <a:rPr lang="en-US" sz="1100" b="0" i="0" u="none" strike="noStrike" cap="none" dirty="0">
                <a:solidFill>
                  <a:srgbClr val="000000"/>
                </a:solidFill>
                <a:effectLst/>
                <a:latin typeface="Arial"/>
                <a:ea typeface="Arial"/>
                <a:cs typeface="Arial"/>
                <a:sym typeface="Arial"/>
              </a:rPr>
              <a:t> survey and data collection students learn how to record observations systematically.</a:t>
            </a:r>
          </a:p>
          <a:p>
            <a:pPr lvl="1"/>
            <a:r>
              <a:rPr lang="en-US" sz="1100" b="0" i="0" u="none" strike="noStrike" cap="none" dirty="0">
                <a:solidFill>
                  <a:srgbClr val="000000"/>
                </a:solidFill>
                <a:effectLst/>
                <a:latin typeface="Arial"/>
                <a:ea typeface="Arial"/>
                <a:cs typeface="Arial"/>
                <a:sym typeface="Arial"/>
              </a:rPr>
              <a:t>Ethnographic </a:t>
            </a:r>
            <a:r>
              <a:rPr lang="en-US" sz="1100" b="0" i="0" u="none" strike="noStrike" cap="none" dirty="0" err="1">
                <a:solidFill>
                  <a:srgbClr val="000000"/>
                </a:solidFill>
                <a:effectLst/>
                <a:latin typeface="Arial"/>
                <a:ea typeface="Arial"/>
                <a:cs typeface="Arial"/>
                <a:sym typeface="Arial"/>
              </a:rPr>
              <a:t>courtwatching</a:t>
            </a:r>
            <a:r>
              <a:rPr lang="en-US" sz="1100" b="0" i="0" u="none" strike="noStrike" cap="none" dirty="0">
                <a:solidFill>
                  <a:srgbClr val="000000"/>
                </a:solidFill>
                <a:effectLst/>
                <a:latin typeface="Arial"/>
                <a:ea typeface="Arial"/>
                <a:cs typeface="Arial"/>
                <a:sym typeface="Arial"/>
              </a:rPr>
              <a:t> and fieldnotes introducing qualitative research methods for rich description</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Students must pass all module review quizzes and sign the Immigration Research Hub Student Agreement. Once they do, they’ll receive a certificate confirming they’re ready to participate. They can provide you a copy of this certificate of completion.</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I’ll add that this training isn’t just a formality. It’s what makes our work ethical, rigorous, and safe. It prepares students to enter the courtroom as informed, responsible observers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082047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Immigration courts operate in a heightened anti-immigrant political climate. That means the spaces we enter are not neutral. Federal agents—including ICE, DHS, and contracted personnel—may be present in waiting areas, hallways, and courtrooms. Surveillance technologies like phones, facial recognition, and biometric tools may also be in use. So, we need to be aware of the environment and act accordingly</a:t>
            </a:r>
          </a:p>
          <a:p>
            <a:endParaRPr lang="en-US" sz="1100" b="0" i="0" u="none" strike="noStrike" cap="none" dirty="0">
              <a:solidFill>
                <a:srgbClr val="000000"/>
              </a:solidFill>
              <a:effectLst/>
              <a:latin typeface="Arial"/>
              <a:ea typeface="Arial"/>
              <a:cs typeface="Arial"/>
              <a:sym typeface="Arial"/>
            </a:endParaRPr>
          </a:p>
          <a:p>
            <a:r>
              <a:rPr lang="en-US" sz="1100" b="0" i="0" u="sng" strike="noStrike" cap="none" dirty="0">
                <a:solidFill>
                  <a:srgbClr val="000000"/>
                </a:solidFill>
                <a:effectLst/>
                <a:latin typeface="Arial"/>
                <a:ea typeface="Arial"/>
                <a:cs typeface="Arial"/>
                <a:sym typeface="Arial"/>
              </a:rPr>
              <a:t>Roles of Groups in Court: You </a:t>
            </a:r>
            <a:r>
              <a:rPr lang="en-US" sz="1100" b="0" i="0" u="none" strike="noStrike" cap="none" dirty="0">
                <a:solidFill>
                  <a:srgbClr val="000000"/>
                </a:solidFill>
                <a:effectLst/>
                <a:latin typeface="Arial"/>
                <a:ea typeface="Arial"/>
                <a:cs typeface="Arial"/>
                <a:sym typeface="Arial"/>
              </a:rPr>
              <a:t>and your students may notice other observers—faith communities, activists, legal advocates, accompaniment collectives. These groups often have different protocols, and some may engage in supportive intervention. As we discuss in module 4 on safety and the ethics of care, our project is different. We are exclusively observational and research-oriented. That distinction matters because it shapes how we behave and how we’re perceived.</a:t>
            </a:r>
          </a:p>
          <a:p>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Safety is about more than following rules—it’s about respecting the boundaries of our role and protecting ourselves and the integrity of the research. We hope you and your students this front of mind every time you enter a courthouse</a:t>
            </a:r>
          </a:p>
          <a:p>
            <a:endParaRPr lang="en-US" dirty="0"/>
          </a:p>
        </p:txBody>
      </p:sp>
    </p:spTree>
    <p:extLst>
      <p:ext uri="{BB962C8B-B14F-4D97-AF65-F5344CB8AC3E}">
        <p14:creationId xmlns:p14="http://schemas.microsoft.com/office/powerpoint/2010/main" val="572254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3FBE4-1D81-BC0D-6689-389232DDB5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7DAAA0-11D7-85F4-36FE-2E33022A71E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22BEEAA-D5CD-F34C-8F62-B99EC9FDC78B}"/>
              </a:ext>
            </a:extLst>
          </p:cNvPr>
          <p:cNvSpPr>
            <a:spLocks noGrp="1"/>
          </p:cNvSpPr>
          <p:nvPr>
            <p:ph type="body" idx="1"/>
          </p:nvPr>
        </p:nvSpPr>
        <p:spPr/>
        <p:txBody>
          <a:bodyPr/>
          <a:lstStyle/>
          <a:p>
            <a:r>
              <a:rPr lang="en-US" sz="1100" b="1" i="0" u="none" strike="noStrike" cap="none" dirty="0">
                <a:solidFill>
                  <a:srgbClr val="000000"/>
                </a:solidFill>
                <a:effectLst/>
                <a:latin typeface="Arial"/>
                <a:ea typeface="Arial"/>
                <a:cs typeface="Arial"/>
                <a:sym typeface="Arial"/>
              </a:rPr>
              <a:t>Non-Intervention Expectations:</a:t>
            </a:r>
            <a:r>
              <a:rPr lang="en-US" sz="1100" b="0" i="0" u="none" strike="noStrike" cap="none" dirty="0">
                <a:solidFill>
                  <a:srgbClr val="000000"/>
                </a:solidFill>
                <a:effectLst/>
                <a:latin typeface="Arial"/>
                <a:ea typeface="Arial"/>
                <a:cs typeface="Arial"/>
                <a:sym typeface="Arial"/>
              </a:rPr>
              <a:t> Students must never intervene in a respondent’s case. That means no offering advice, no interacting with respondents about their situation, and no approaching judges, attorneys, clerks, interpreters, or federal agents unless they speak to you first. This is essential for legal, ethical, and personal safety.</a:t>
            </a:r>
          </a:p>
          <a:p>
            <a:endParaRPr lang="en-US" sz="1100" b="0" i="0" u="none" strike="noStrike" cap="none" dirty="0">
              <a:solidFill>
                <a:srgbClr val="000000"/>
              </a:solidFill>
              <a:effectLst/>
              <a:latin typeface="Arial"/>
              <a:ea typeface="Arial"/>
              <a:cs typeface="Arial"/>
              <a:sym typeface="Arial"/>
            </a:endParaRPr>
          </a:p>
          <a:p>
            <a:r>
              <a:rPr lang="en-US" sz="1100" b="1" i="0" u="none" strike="noStrike" cap="none" dirty="0">
                <a:solidFill>
                  <a:srgbClr val="000000"/>
                </a:solidFill>
                <a:effectLst/>
                <a:latin typeface="Arial"/>
                <a:ea typeface="Arial"/>
                <a:cs typeface="Arial"/>
                <a:sym typeface="Arial"/>
              </a:rPr>
              <a:t>Risks of Non-Compliance:</a:t>
            </a:r>
            <a:r>
              <a:rPr lang="en-US" sz="1100" b="0" i="0" u="none" strike="noStrike" cap="none" dirty="0">
                <a:solidFill>
                  <a:srgbClr val="000000"/>
                </a:solidFill>
                <a:effectLst/>
                <a:latin typeface="Arial"/>
                <a:ea typeface="Arial"/>
                <a:cs typeface="Arial"/>
                <a:sym typeface="Arial"/>
              </a:rPr>
              <a:t> If these guidelines aren’t followed, students could be removed from court or even banned from the courthouse. More importantly, intervening could jeopardize someone’s case and draw unwanted attention from federal agents, which can have serious immigration or security implications.</a:t>
            </a:r>
          </a:p>
          <a:p>
            <a:endParaRPr lang="en-US" sz="1100" b="1" i="0" u="none" strike="noStrike" cap="none" dirty="0">
              <a:solidFill>
                <a:srgbClr val="000000"/>
              </a:solidFill>
              <a:effectLst/>
              <a:latin typeface="Arial"/>
              <a:ea typeface="Arial"/>
              <a:cs typeface="Arial"/>
              <a:sym typeface="Arial"/>
            </a:endParaRPr>
          </a:p>
          <a:p>
            <a:r>
              <a:rPr lang="en-US" sz="1100" b="1" i="0" u="none" strike="noStrike" cap="none" dirty="0">
                <a:solidFill>
                  <a:srgbClr val="000000"/>
                </a:solidFill>
                <a:effectLst/>
                <a:latin typeface="Arial"/>
                <a:ea typeface="Arial"/>
                <a:cs typeface="Arial"/>
                <a:sym typeface="Arial"/>
              </a:rPr>
              <a:t>Alternative Pathways:</a:t>
            </a:r>
            <a:r>
              <a:rPr lang="en-US" sz="1100" b="0" i="0" u="none" strike="noStrike" cap="none" dirty="0">
                <a:solidFill>
                  <a:srgbClr val="000000"/>
                </a:solidFill>
                <a:effectLst/>
                <a:latin typeface="Arial"/>
                <a:ea typeface="Arial"/>
                <a:cs typeface="Arial"/>
                <a:sym typeface="Arial"/>
              </a:rPr>
              <a:t> For those who feel strongly about advocacy or accompaniment, we absolutely support those commitments—but they must happen outside this research project. We can connect interested students with community partners who do that work. Our initiative is strictly observational and research-oriented.</a:t>
            </a:r>
          </a:p>
          <a:p>
            <a:endParaRPr lang="en-US" dirty="0"/>
          </a:p>
        </p:txBody>
      </p:sp>
    </p:spTree>
    <p:extLst>
      <p:ext uri="{BB962C8B-B14F-4D97-AF65-F5344CB8AC3E}">
        <p14:creationId xmlns:p14="http://schemas.microsoft.com/office/powerpoint/2010/main" val="744395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Data collection is systematic and structured</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Students complete a Qualtrics survey after each observation. They are oriented to this instrument in Module 5.</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They write ethnographic fieldnotes capturing tone, atmosphere, and affect.</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Submitted entries are emailed to students so you can ask them to submit their fieldnotes to you as an assignment or for collective use.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Faculty and students can use datasets for research papers, capstones, or publications.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b="0"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3764001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09054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21163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3"/>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72961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3577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7"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31139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9706646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42495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2241595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08155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1866104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4715218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896684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5"/>
        <p:cNvGrpSpPr/>
        <p:nvPr/>
      </p:nvGrpSpPr>
      <p:grpSpPr>
        <a:xfrm>
          <a:off x="0" y="0"/>
          <a:ext cx="0" cy="0"/>
          <a:chOff x="0" y="0"/>
          <a:chExt cx="0" cy="0"/>
        </a:xfrm>
      </p:grpSpPr>
      <p:sp useBgFill="1">
        <p:nvSpPr>
          <p:cNvPr id="102" name="Rectangle 101">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Google Shape;97;p1"/>
          <p:cNvSpPr txBox="1">
            <a:spLocks noGrp="1"/>
          </p:cNvSpPr>
          <p:nvPr>
            <p:ph type="title"/>
          </p:nvPr>
        </p:nvSpPr>
        <p:spPr>
          <a:xfrm>
            <a:off x="628650" y="338535"/>
            <a:ext cx="7884414" cy="3049905"/>
          </a:xfrm>
          <a:prstGeom prst="rect">
            <a:avLst/>
          </a:prstGeom>
        </p:spPr>
        <p:txBody>
          <a:bodyPr spcFirstLastPara="1" vert="horz" lIns="91440" tIns="45720" rIns="91440" bIns="45720" rtlCol="0" anchor="b" anchorCtr="0">
            <a:normAutofit/>
          </a:bodyPr>
          <a:lstStyle/>
          <a:p>
            <a:pPr marL="0" lvl="0" indent="0" defTabSz="914400">
              <a:spcAft>
                <a:spcPts val="0"/>
              </a:spcAft>
              <a:buClr>
                <a:srgbClr val="D63A00"/>
              </a:buClr>
              <a:buSzPts val="2600"/>
            </a:pPr>
            <a:r>
              <a:rPr lang="en-US" sz="5000" b="1" kern="1200" dirty="0">
                <a:solidFill>
                  <a:schemeClr val="tx1"/>
                </a:solidFill>
                <a:latin typeface="+mj-lt"/>
                <a:ea typeface="+mj-ea"/>
                <a:cs typeface="+mj-cs"/>
              </a:rPr>
              <a:t>JUSTICE IN VIEW</a:t>
            </a:r>
            <a:br>
              <a:rPr lang="en-US" sz="5000" b="1" kern="1200" dirty="0">
                <a:solidFill>
                  <a:schemeClr val="tx1"/>
                </a:solidFill>
                <a:latin typeface="+mj-lt"/>
                <a:ea typeface="+mj-ea"/>
                <a:cs typeface="+mj-cs"/>
              </a:rPr>
            </a:br>
            <a:r>
              <a:rPr lang="en-US" sz="5000" b="1" kern="1200" dirty="0">
                <a:solidFill>
                  <a:schemeClr val="tx1"/>
                </a:solidFill>
                <a:latin typeface="+mj-lt"/>
                <a:ea typeface="+mj-ea"/>
                <a:cs typeface="+mj-cs"/>
              </a:rPr>
              <a:t>INSTRUCTOR MATERIALS</a:t>
            </a:r>
            <a:endParaRPr lang="en-US" sz="5000" i="1" kern="1200" dirty="0">
              <a:solidFill>
                <a:schemeClr val="tx1"/>
              </a:solidFill>
              <a:latin typeface="+mj-lt"/>
              <a:ea typeface="+mj-ea"/>
              <a:cs typeface="+mj-cs"/>
            </a:endParaRPr>
          </a:p>
        </p:txBody>
      </p:sp>
      <p:sp>
        <p:nvSpPr>
          <p:cNvPr id="2" name="Subtitle 1">
            <a:extLst>
              <a:ext uri="{FF2B5EF4-FFF2-40B4-BE49-F238E27FC236}">
                <a16:creationId xmlns:a16="http://schemas.microsoft.com/office/drawing/2014/main" id="{04ED35B2-B72B-FBCB-2FAC-AEDBD073199B}"/>
              </a:ext>
            </a:extLst>
          </p:cNvPr>
          <p:cNvSpPr>
            <a:spLocks noGrp="1" noChangeArrowheads="1"/>
          </p:cNvSpPr>
          <p:nvPr>
            <p:ph type="body" idx="1"/>
          </p:nvPr>
        </p:nvSpPr>
        <p:spPr bwMode="auto">
          <a:xfrm>
            <a:off x="628649" y="3737457"/>
            <a:ext cx="7884414" cy="84501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fontScale="92500" lnSpcReduction="10000"/>
          </a:bodyPr>
          <a:lstStyle/>
          <a:p>
            <a:pPr marR="0" lvl="0" defTabSz="914400" fontAlgn="base">
              <a:spcBef>
                <a:spcPts val="1000"/>
              </a:spcBef>
              <a:spcAft>
                <a:spcPct val="0"/>
              </a:spcAft>
              <a:buClrTx/>
              <a:buSzTx/>
              <a:tabLst/>
            </a:pPr>
            <a:r>
              <a:rPr kumimoji="0" lang="en-US" altLang="en-US" sz="1700" b="0" i="0" u="none" strike="noStrike" kern="1200" cap="none" normalizeH="0" baseline="0" dirty="0">
                <a:ln>
                  <a:noFill/>
                </a:ln>
                <a:solidFill>
                  <a:schemeClr val="tx1"/>
                </a:solidFill>
                <a:effectLst/>
                <a:latin typeface="+mn-lt"/>
                <a:ea typeface="+mn-ea"/>
                <a:cs typeface="+mn-cs"/>
              </a:rPr>
              <a:t>A national teaching and research initiative designed by: </a:t>
            </a:r>
          </a:p>
          <a:p>
            <a:pPr marR="0" lvl="0" defTabSz="914400" fontAlgn="base">
              <a:spcBef>
                <a:spcPts val="1000"/>
              </a:spcBef>
              <a:spcAft>
                <a:spcPct val="0"/>
              </a:spcAft>
              <a:buClrTx/>
              <a:buSzTx/>
              <a:tabLst/>
            </a:pPr>
            <a:r>
              <a:rPr kumimoji="0" lang="en-US" altLang="en-US" sz="1700" b="0" i="0" u="none" strike="noStrike" kern="1200" cap="none" normalizeH="0" baseline="0" dirty="0">
                <a:ln>
                  <a:noFill/>
                </a:ln>
                <a:solidFill>
                  <a:schemeClr val="tx1"/>
                </a:solidFill>
                <a:effectLst/>
                <a:latin typeface="+mn-lt"/>
                <a:ea typeface="+mn-ea"/>
                <a:cs typeface="+mn-cs"/>
              </a:rPr>
              <a:t>Dr. Amelia Frank-Vitale (Princeton U.), </a:t>
            </a:r>
            <a:r>
              <a:rPr lang="en-US" altLang="en-US" sz="1700" dirty="0">
                <a:solidFill>
                  <a:schemeClr val="tx1"/>
                </a:solidFill>
              </a:rPr>
              <a:t>Dr. Lauren Heidbrink (CSULB), and </a:t>
            </a:r>
            <a:r>
              <a:rPr kumimoji="0" lang="en-US" altLang="en-US" sz="1700" b="0" i="0" u="none" strike="noStrike" kern="1200" cap="none" normalizeH="0" baseline="0" dirty="0">
                <a:ln>
                  <a:noFill/>
                </a:ln>
                <a:solidFill>
                  <a:schemeClr val="tx1"/>
                </a:solidFill>
                <a:effectLst/>
                <a:latin typeface="+mn-lt"/>
                <a:ea typeface="+mn-ea"/>
                <a:cs typeface="+mn-cs"/>
              </a:rPr>
              <a:t>Luis Guaman (Princeton U.)</a:t>
            </a:r>
          </a:p>
        </p:txBody>
      </p:sp>
      <p:sp>
        <p:nvSpPr>
          <p:cNvPr id="104"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3538946"/>
            <a:ext cx="4057650" cy="13716"/>
          </a:xfrm>
          <a:custGeom>
            <a:avLst/>
            <a:gdLst>
              <a:gd name="csX0" fmla="*/ 0 w 4057650"/>
              <a:gd name="csY0" fmla="*/ 0 h 13716"/>
              <a:gd name="csX1" fmla="*/ 757428 w 4057650"/>
              <a:gd name="csY1" fmla="*/ 0 h 13716"/>
              <a:gd name="csX2" fmla="*/ 1474279 w 4057650"/>
              <a:gd name="csY2" fmla="*/ 0 h 13716"/>
              <a:gd name="csX3" fmla="*/ 2191131 w 4057650"/>
              <a:gd name="csY3" fmla="*/ 0 h 13716"/>
              <a:gd name="csX4" fmla="*/ 2745676 w 4057650"/>
              <a:gd name="csY4" fmla="*/ 0 h 13716"/>
              <a:gd name="csX5" fmla="*/ 3340798 w 4057650"/>
              <a:gd name="csY5" fmla="*/ 0 h 13716"/>
              <a:gd name="csX6" fmla="*/ 4057650 w 4057650"/>
              <a:gd name="csY6" fmla="*/ 0 h 13716"/>
              <a:gd name="csX7" fmla="*/ 4057650 w 4057650"/>
              <a:gd name="csY7" fmla="*/ 13716 h 13716"/>
              <a:gd name="csX8" fmla="*/ 3381375 w 4057650"/>
              <a:gd name="csY8" fmla="*/ 13716 h 13716"/>
              <a:gd name="csX9" fmla="*/ 2826830 w 4057650"/>
              <a:gd name="csY9" fmla="*/ 13716 h 13716"/>
              <a:gd name="csX10" fmla="*/ 2272284 w 4057650"/>
              <a:gd name="csY10" fmla="*/ 13716 h 13716"/>
              <a:gd name="csX11" fmla="*/ 1555432 w 4057650"/>
              <a:gd name="csY11" fmla="*/ 13716 h 13716"/>
              <a:gd name="csX12" fmla="*/ 960310 w 4057650"/>
              <a:gd name="csY12" fmla="*/ 13716 h 13716"/>
              <a:gd name="csX13" fmla="*/ 0 w 4057650"/>
              <a:gd name="csY13" fmla="*/ 13716 h 13716"/>
              <a:gd name="csX14" fmla="*/ 0 w 4057650"/>
              <a:gd name="csY14"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4057650" h="13716" fill="none" extrusionOk="0">
                <a:moveTo>
                  <a:pt x="0" y="0"/>
                </a:moveTo>
                <a:cubicBezTo>
                  <a:pt x="371182" y="3227"/>
                  <a:pt x="494372" y="9222"/>
                  <a:pt x="757428" y="0"/>
                </a:cubicBezTo>
                <a:cubicBezTo>
                  <a:pt x="1020484" y="-9222"/>
                  <a:pt x="1116719" y="-4357"/>
                  <a:pt x="1474279" y="0"/>
                </a:cubicBezTo>
                <a:cubicBezTo>
                  <a:pt x="1831839" y="4357"/>
                  <a:pt x="1920973" y="-11809"/>
                  <a:pt x="2191131" y="0"/>
                </a:cubicBezTo>
                <a:cubicBezTo>
                  <a:pt x="2461289" y="11809"/>
                  <a:pt x="2589480" y="-22604"/>
                  <a:pt x="2745676" y="0"/>
                </a:cubicBezTo>
                <a:cubicBezTo>
                  <a:pt x="2901872" y="22604"/>
                  <a:pt x="3136452" y="-12306"/>
                  <a:pt x="3340798" y="0"/>
                </a:cubicBezTo>
                <a:cubicBezTo>
                  <a:pt x="3545144" y="12306"/>
                  <a:pt x="3766934" y="-21556"/>
                  <a:pt x="4057650" y="0"/>
                </a:cubicBezTo>
                <a:cubicBezTo>
                  <a:pt x="4057378" y="4708"/>
                  <a:pt x="4057987" y="7132"/>
                  <a:pt x="4057650" y="13716"/>
                </a:cubicBezTo>
                <a:cubicBezTo>
                  <a:pt x="3743404" y="35553"/>
                  <a:pt x="3625516" y="-19495"/>
                  <a:pt x="3381375" y="13716"/>
                </a:cubicBezTo>
                <a:cubicBezTo>
                  <a:pt x="3137235" y="46927"/>
                  <a:pt x="2946571" y="-4571"/>
                  <a:pt x="2826830" y="13716"/>
                </a:cubicBezTo>
                <a:cubicBezTo>
                  <a:pt x="2707090" y="32003"/>
                  <a:pt x="2402756" y="-3140"/>
                  <a:pt x="2272284" y="13716"/>
                </a:cubicBezTo>
                <a:cubicBezTo>
                  <a:pt x="2141812" y="30572"/>
                  <a:pt x="1895935" y="13627"/>
                  <a:pt x="1555432" y="13716"/>
                </a:cubicBezTo>
                <a:cubicBezTo>
                  <a:pt x="1214929" y="13805"/>
                  <a:pt x="1103072" y="9931"/>
                  <a:pt x="960310" y="13716"/>
                </a:cubicBezTo>
                <a:cubicBezTo>
                  <a:pt x="817548" y="17501"/>
                  <a:pt x="402272" y="-33931"/>
                  <a:pt x="0" y="13716"/>
                </a:cubicBezTo>
                <a:cubicBezTo>
                  <a:pt x="-460" y="10837"/>
                  <a:pt x="38" y="6680"/>
                  <a:pt x="0" y="0"/>
                </a:cubicBezTo>
                <a:close/>
              </a:path>
              <a:path w="4057650" h="13716" stroke="0" extrusionOk="0">
                <a:moveTo>
                  <a:pt x="0" y="0"/>
                </a:moveTo>
                <a:cubicBezTo>
                  <a:pt x="248348" y="13145"/>
                  <a:pt x="486117" y="25042"/>
                  <a:pt x="635698" y="0"/>
                </a:cubicBezTo>
                <a:cubicBezTo>
                  <a:pt x="785279" y="-25042"/>
                  <a:pt x="917762" y="-5537"/>
                  <a:pt x="1190244" y="0"/>
                </a:cubicBezTo>
                <a:cubicBezTo>
                  <a:pt x="1462726" y="5537"/>
                  <a:pt x="1667120" y="-21232"/>
                  <a:pt x="1947672" y="0"/>
                </a:cubicBezTo>
                <a:cubicBezTo>
                  <a:pt x="2228224" y="21232"/>
                  <a:pt x="2280631" y="-21698"/>
                  <a:pt x="2583370" y="0"/>
                </a:cubicBezTo>
                <a:cubicBezTo>
                  <a:pt x="2886109" y="21698"/>
                  <a:pt x="3022941" y="19647"/>
                  <a:pt x="3219069" y="0"/>
                </a:cubicBezTo>
                <a:cubicBezTo>
                  <a:pt x="3415197" y="-19647"/>
                  <a:pt x="3747500" y="26991"/>
                  <a:pt x="4057650" y="0"/>
                </a:cubicBezTo>
                <a:cubicBezTo>
                  <a:pt x="4056980" y="3019"/>
                  <a:pt x="4057134" y="10425"/>
                  <a:pt x="4057650" y="13716"/>
                </a:cubicBezTo>
                <a:cubicBezTo>
                  <a:pt x="3865148" y="-7885"/>
                  <a:pt x="3702543" y="44896"/>
                  <a:pt x="3381375" y="13716"/>
                </a:cubicBezTo>
                <a:cubicBezTo>
                  <a:pt x="3060208" y="-17464"/>
                  <a:pt x="2956571" y="-13250"/>
                  <a:pt x="2826830" y="13716"/>
                </a:cubicBezTo>
                <a:cubicBezTo>
                  <a:pt x="2697089" y="40682"/>
                  <a:pt x="2411031" y="38582"/>
                  <a:pt x="2150555" y="13716"/>
                </a:cubicBezTo>
                <a:cubicBezTo>
                  <a:pt x="1890080" y="-11150"/>
                  <a:pt x="1741827" y="-5187"/>
                  <a:pt x="1474280" y="13716"/>
                </a:cubicBezTo>
                <a:cubicBezTo>
                  <a:pt x="1206734" y="32619"/>
                  <a:pt x="998203" y="28763"/>
                  <a:pt x="838581" y="13716"/>
                </a:cubicBezTo>
                <a:cubicBezTo>
                  <a:pt x="678959" y="-1331"/>
                  <a:pt x="187101" y="-17784"/>
                  <a:pt x="0" y="13716"/>
                </a:cubicBezTo>
                <a:cubicBezTo>
                  <a:pt x="-114" y="7033"/>
                  <a:pt x="103" y="342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30"/>
        <p:cNvGrpSpPr/>
        <p:nvPr/>
      </p:nvGrpSpPr>
      <p:grpSpPr>
        <a:xfrm>
          <a:off x="0" y="0"/>
          <a:ext cx="0" cy="0"/>
          <a:chOff x="0" y="0"/>
          <a:chExt cx="0" cy="0"/>
        </a:xfrm>
      </p:grpSpPr>
      <p:sp useBgFill="1">
        <p:nvSpPr>
          <p:cNvPr id="945" name="Rectangle 944">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 name="Google Shape;931;p71"/>
          <p:cNvSpPr txBox="1">
            <a:spLocks noGrp="1"/>
          </p:cNvSpPr>
          <p:nvPr>
            <p:ph type="title"/>
          </p:nvPr>
        </p:nvSpPr>
        <p:spPr>
          <a:xfrm>
            <a:off x="476250" y="480617"/>
            <a:ext cx="2563994" cy="4187361"/>
          </a:xfrm>
          <a:prstGeom prst="rect">
            <a:avLst/>
          </a:prstGeom>
        </p:spPr>
        <p:txBody>
          <a:bodyPr spcFirstLastPara="1" lIns="68575" tIns="34275" rIns="68575" bIns="34275" anchor="ctr" anchorCtr="0">
            <a:normAutofit/>
          </a:bodyPr>
          <a:lstStyle/>
          <a:p>
            <a:r>
              <a:rPr lang="en-US" sz="4100" b="1"/>
              <a:t>Support for Faculty Integrating Court-Watching</a:t>
            </a:r>
            <a:endParaRPr lang="en-US" sz="4100"/>
          </a:p>
        </p:txBody>
      </p:sp>
      <p:sp>
        <p:nvSpPr>
          <p:cNvPr id="947"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20588" y="2597039"/>
            <a:ext cx="4057650" cy="13716"/>
          </a:xfrm>
          <a:custGeom>
            <a:avLst/>
            <a:gdLst>
              <a:gd name="csX0" fmla="*/ 0 w 4057650"/>
              <a:gd name="csY0" fmla="*/ 0 h 13716"/>
              <a:gd name="csX1" fmla="*/ 757428 w 4057650"/>
              <a:gd name="csY1" fmla="*/ 0 h 13716"/>
              <a:gd name="csX2" fmla="*/ 1474279 w 4057650"/>
              <a:gd name="csY2" fmla="*/ 0 h 13716"/>
              <a:gd name="csX3" fmla="*/ 2191131 w 4057650"/>
              <a:gd name="csY3" fmla="*/ 0 h 13716"/>
              <a:gd name="csX4" fmla="*/ 2745676 w 4057650"/>
              <a:gd name="csY4" fmla="*/ 0 h 13716"/>
              <a:gd name="csX5" fmla="*/ 3340798 w 4057650"/>
              <a:gd name="csY5" fmla="*/ 0 h 13716"/>
              <a:gd name="csX6" fmla="*/ 4057650 w 4057650"/>
              <a:gd name="csY6" fmla="*/ 0 h 13716"/>
              <a:gd name="csX7" fmla="*/ 4057650 w 4057650"/>
              <a:gd name="csY7" fmla="*/ 13716 h 13716"/>
              <a:gd name="csX8" fmla="*/ 3381375 w 4057650"/>
              <a:gd name="csY8" fmla="*/ 13716 h 13716"/>
              <a:gd name="csX9" fmla="*/ 2826830 w 4057650"/>
              <a:gd name="csY9" fmla="*/ 13716 h 13716"/>
              <a:gd name="csX10" fmla="*/ 2272284 w 4057650"/>
              <a:gd name="csY10" fmla="*/ 13716 h 13716"/>
              <a:gd name="csX11" fmla="*/ 1555432 w 4057650"/>
              <a:gd name="csY11" fmla="*/ 13716 h 13716"/>
              <a:gd name="csX12" fmla="*/ 960310 w 4057650"/>
              <a:gd name="csY12" fmla="*/ 13716 h 13716"/>
              <a:gd name="csX13" fmla="*/ 0 w 4057650"/>
              <a:gd name="csY13" fmla="*/ 13716 h 13716"/>
              <a:gd name="csX14" fmla="*/ 0 w 4057650"/>
              <a:gd name="csY14"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4057650" h="13716" fill="none" extrusionOk="0">
                <a:moveTo>
                  <a:pt x="0" y="0"/>
                </a:moveTo>
                <a:cubicBezTo>
                  <a:pt x="371182" y="3227"/>
                  <a:pt x="494372" y="9222"/>
                  <a:pt x="757428" y="0"/>
                </a:cubicBezTo>
                <a:cubicBezTo>
                  <a:pt x="1020484" y="-9222"/>
                  <a:pt x="1116719" y="-4357"/>
                  <a:pt x="1474279" y="0"/>
                </a:cubicBezTo>
                <a:cubicBezTo>
                  <a:pt x="1831839" y="4357"/>
                  <a:pt x="1920973" y="-11809"/>
                  <a:pt x="2191131" y="0"/>
                </a:cubicBezTo>
                <a:cubicBezTo>
                  <a:pt x="2461289" y="11809"/>
                  <a:pt x="2589480" y="-22604"/>
                  <a:pt x="2745676" y="0"/>
                </a:cubicBezTo>
                <a:cubicBezTo>
                  <a:pt x="2901872" y="22604"/>
                  <a:pt x="3136452" y="-12306"/>
                  <a:pt x="3340798" y="0"/>
                </a:cubicBezTo>
                <a:cubicBezTo>
                  <a:pt x="3545144" y="12306"/>
                  <a:pt x="3766934" y="-21556"/>
                  <a:pt x="4057650" y="0"/>
                </a:cubicBezTo>
                <a:cubicBezTo>
                  <a:pt x="4057378" y="4708"/>
                  <a:pt x="4057987" y="7132"/>
                  <a:pt x="4057650" y="13716"/>
                </a:cubicBezTo>
                <a:cubicBezTo>
                  <a:pt x="3743404" y="35553"/>
                  <a:pt x="3625516" y="-19495"/>
                  <a:pt x="3381375" y="13716"/>
                </a:cubicBezTo>
                <a:cubicBezTo>
                  <a:pt x="3137235" y="46927"/>
                  <a:pt x="2946571" y="-4571"/>
                  <a:pt x="2826830" y="13716"/>
                </a:cubicBezTo>
                <a:cubicBezTo>
                  <a:pt x="2707090" y="32003"/>
                  <a:pt x="2402756" y="-3140"/>
                  <a:pt x="2272284" y="13716"/>
                </a:cubicBezTo>
                <a:cubicBezTo>
                  <a:pt x="2141812" y="30572"/>
                  <a:pt x="1895935" y="13627"/>
                  <a:pt x="1555432" y="13716"/>
                </a:cubicBezTo>
                <a:cubicBezTo>
                  <a:pt x="1214929" y="13805"/>
                  <a:pt x="1103072" y="9931"/>
                  <a:pt x="960310" y="13716"/>
                </a:cubicBezTo>
                <a:cubicBezTo>
                  <a:pt x="817548" y="17501"/>
                  <a:pt x="402272" y="-33931"/>
                  <a:pt x="0" y="13716"/>
                </a:cubicBezTo>
                <a:cubicBezTo>
                  <a:pt x="-460" y="10837"/>
                  <a:pt x="38" y="6680"/>
                  <a:pt x="0" y="0"/>
                </a:cubicBezTo>
                <a:close/>
              </a:path>
              <a:path w="4057650" h="13716" stroke="0" extrusionOk="0">
                <a:moveTo>
                  <a:pt x="0" y="0"/>
                </a:moveTo>
                <a:cubicBezTo>
                  <a:pt x="248348" y="13145"/>
                  <a:pt x="486117" y="25042"/>
                  <a:pt x="635698" y="0"/>
                </a:cubicBezTo>
                <a:cubicBezTo>
                  <a:pt x="785279" y="-25042"/>
                  <a:pt x="917762" y="-5537"/>
                  <a:pt x="1190244" y="0"/>
                </a:cubicBezTo>
                <a:cubicBezTo>
                  <a:pt x="1462726" y="5537"/>
                  <a:pt x="1667120" y="-21232"/>
                  <a:pt x="1947672" y="0"/>
                </a:cubicBezTo>
                <a:cubicBezTo>
                  <a:pt x="2228224" y="21232"/>
                  <a:pt x="2280631" y="-21698"/>
                  <a:pt x="2583370" y="0"/>
                </a:cubicBezTo>
                <a:cubicBezTo>
                  <a:pt x="2886109" y="21698"/>
                  <a:pt x="3022941" y="19647"/>
                  <a:pt x="3219069" y="0"/>
                </a:cubicBezTo>
                <a:cubicBezTo>
                  <a:pt x="3415197" y="-19647"/>
                  <a:pt x="3747500" y="26991"/>
                  <a:pt x="4057650" y="0"/>
                </a:cubicBezTo>
                <a:cubicBezTo>
                  <a:pt x="4056980" y="3019"/>
                  <a:pt x="4057134" y="10425"/>
                  <a:pt x="4057650" y="13716"/>
                </a:cubicBezTo>
                <a:cubicBezTo>
                  <a:pt x="3865148" y="-7885"/>
                  <a:pt x="3702543" y="44896"/>
                  <a:pt x="3381375" y="13716"/>
                </a:cubicBezTo>
                <a:cubicBezTo>
                  <a:pt x="3060208" y="-17464"/>
                  <a:pt x="2956571" y="-13250"/>
                  <a:pt x="2826830" y="13716"/>
                </a:cubicBezTo>
                <a:cubicBezTo>
                  <a:pt x="2697089" y="40682"/>
                  <a:pt x="2411031" y="38582"/>
                  <a:pt x="2150555" y="13716"/>
                </a:cubicBezTo>
                <a:cubicBezTo>
                  <a:pt x="1890080" y="-11150"/>
                  <a:pt x="1741827" y="-5187"/>
                  <a:pt x="1474280" y="13716"/>
                </a:cubicBezTo>
                <a:cubicBezTo>
                  <a:pt x="1206734" y="32619"/>
                  <a:pt x="998203" y="28763"/>
                  <a:pt x="838581" y="13716"/>
                </a:cubicBezTo>
                <a:cubicBezTo>
                  <a:pt x="678959" y="-1331"/>
                  <a:pt x="187101" y="-17784"/>
                  <a:pt x="0" y="13716"/>
                </a:cubicBezTo>
                <a:cubicBezTo>
                  <a:pt x="-114" y="7033"/>
                  <a:pt x="103" y="342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41" name="Content Placeholder 1">
            <a:extLst>
              <a:ext uri="{FF2B5EF4-FFF2-40B4-BE49-F238E27FC236}">
                <a16:creationId xmlns:a16="http://schemas.microsoft.com/office/drawing/2014/main" id="{6C580CC1-80D8-EF47-C451-040FD8A6E26E}"/>
              </a:ext>
            </a:extLst>
          </p:cNvPr>
          <p:cNvGraphicFramePr>
            <a:graphicFrameLocks noGrp="1"/>
          </p:cNvGraphicFramePr>
          <p:nvPr>
            <p:ph idx="1"/>
            <p:extLst>
              <p:ext uri="{D42A27DB-BD31-4B8C-83A1-F6EECF244321}">
                <p14:modId xmlns:p14="http://schemas.microsoft.com/office/powerpoint/2010/main" val="4026953161"/>
              </p:ext>
            </p:extLst>
          </p:nvPr>
        </p:nvGraphicFramePr>
        <p:xfrm>
          <a:off x="3486013" y="480616"/>
          <a:ext cx="5175384" cy="4152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21F41A-F440-C1A5-03E3-C2E0DB967713}"/>
              </a:ext>
            </a:extLst>
          </p:cNvPr>
          <p:cNvSpPr>
            <a:spLocks noGrp="1"/>
          </p:cNvSpPr>
          <p:nvPr>
            <p:ph type="title"/>
          </p:nvPr>
        </p:nvSpPr>
        <p:spPr>
          <a:xfrm>
            <a:off x="476250" y="480617"/>
            <a:ext cx="2563994" cy="4187361"/>
          </a:xfrm>
        </p:spPr>
        <p:txBody>
          <a:bodyPr anchor="ctr">
            <a:normAutofit/>
          </a:bodyPr>
          <a:lstStyle/>
          <a:p>
            <a:r>
              <a:rPr lang="en-US" sz="3800"/>
              <a:t>Institutional Research Board</a:t>
            </a:r>
          </a:p>
        </p:txBody>
      </p:sp>
      <p:sp>
        <p:nvSpPr>
          <p:cNvPr id="28"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20588" y="2597039"/>
            <a:ext cx="4057650" cy="13716"/>
          </a:xfrm>
          <a:custGeom>
            <a:avLst/>
            <a:gdLst>
              <a:gd name="csX0" fmla="*/ 0 w 4057650"/>
              <a:gd name="csY0" fmla="*/ 0 h 13716"/>
              <a:gd name="csX1" fmla="*/ 757428 w 4057650"/>
              <a:gd name="csY1" fmla="*/ 0 h 13716"/>
              <a:gd name="csX2" fmla="*/ 1474279 w 4057650"/>
              <a:gd name="csY2" fmla="*/ 0 h 13716"/>
              <a:gd name="csX3" fmla="*/ 2191131 w 4057650"/>
              <a:gd name="csY3" fmla="*/ 0 h 13716"/>
              <a:gd name="csX4" fmla="*/ 2745676 w 4057650"/>
              <a:gd name="csY4" fmla="*/ 0 h 13716"/>
              <a:gd name="csX5" fmla="*/ 3340798 w 4057650"/>
              <a:gd name="csY5" fmla="*/ 0 h 13716"/>
              <a:gd name="csX6" fmla="*/ 4057650 w 4057650"/>
              <a:gd name="csY6" fmla="*/ 0 h 13716"/>
              <a:gd name="csX7" fmla="*/ 4057650 w 4057650"/>
              <a:gd name="csY7" fmla="*/ 13716 h 13716"/>
              <a:gd name="csX8" fmla="*/ 3381375 w 4057650"/>
              <a:gd name="csY8" fmla="*/ 13716 h 13716"/>
              <a:gd name="csX9" fmla="*/ 2826830 w 4057650"/>
              <a:gd name="csY9" fmla="*/ 13716 h 13716"/>
              <a:gd name="csX10" fmla="*/ 2272284 w 4057650"/>
              <a:gd name="csY10" fmla="*/ 13716 h 13716"/>
              <a:gd name="csX11" fmla="*/ 1555432 w 4057650"/>
              <a:gd name="csY11" fmla="*/ 13716 h 13716"/>
              <a:gd name="csX12" fmla="*/ 960310 w 4057650"/>
              <a:gd name="csY12" fmla="*/ 13716 h 13716"/>
              <a:gd name="csX13" fmla="*/ 0 w 4057650"/>
              <a:gd name="csY13" fmla="*/ 13716 h 13716"/>
              <a:gd name="csX14" fmla="*/ 0 w 4057650"/>
              <a:gd name="csY14"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4057650" h="13716" fill="none" extrusionOk="0">
                <a:moveTo>
                  <a:pt x="0" y="0"/>
                </a:moveTo>
                <a:cubicBezTo>
                  <a:pt x="371182" y="3227"/>
                  <a:pt x="494372" y="9222"/>
                  <a:pt x="757428" y="0"/>
                </a:cubicBezTo>
                <a:cubicBezTo>
                  <a:pt x="1020484" y="-9222"/>
                  <a:pt x="1116719" y="-4357"/>
                  <a:pt x="1474279" y="0"/>
                </a:cubicBezTo>
                <a:cubicBezTo>
                  <a:pt x="1831839" y="4357"/>
                  <a:pt x="1920973" y="-11809"/>
                  <a:pt x="2191131" y="0"/>
                </a:cubicBezTo>
                <a:cubicBezTo>
                  <a:pt x="2461289" y="11809"/>
                  <a:pt x="2589480" y="-22604"/>
                  <a:pt x="2745676" y="0"/>
                </a:cubicBezTo>
                <a:cubicBezTo>
                  <a:pt x="2901872" y="22604"/>
                  <a:pt x="3136452" y="-12306"/>
                  <a:pt x="3340798" y="0"/>
                </a:cubicBezTo>
                <a:cubicBezTo>
                  <a:pt x="3545144" y="12306"/>
                  <a:pt x="3766934" y="-21556"/>
                  <a:pt x="4057650" y="0"/>
                </a:cubicBezTo>
                <a:cubicBezTo>
                  <a:pt x="4057378" y="4708"/>
                  <a:pt x="4057987" y="7132"/>
                  <a:pt x="4057650" y="13716"/>
                </a:cubicBezTo>
                <a:cubicBezTo>
                  <a:pt x="3743404" y="35553"/>
                  <a:pt x="3625516" y="-19495"/>
                  <a:pt x="3381375" y="13716"/>
                </a:cubicBezTo>
                <a:cubicBezTo>
                  <a:pt x="3137235" y="46927"/>
                  <a:pt x="2946571" y="-4571"/>
                  <a:pt x="2826830" y="13716"/>
                </a:cubicBezTo>
                <a:cubicBezTo>
                  <a:pt x="2707090" y="32003"/>
                  <a:pt x="2402756" y="-3140"/>
                  <a:pt x="2272284" y="13716"/>
                </a:cubicBezTo>
                <a:cubicBezTo>
                  <a:pt x="2141812" y="30572"/>
                  <a:pt x="1895935" y="13627"/>
                  <a:pt x="1555432" y="13716"/>
                </a:cubicBezTo>
                <a:cubicBezTo>
                  <a:pt x="1214929" y="13805"/>
                  <a:pt x="1103072" y="9931"/>
                  <a:pt x="960310" y="13716"/>
                </a:cubicBezTo>
                <a:cubicBezTo>
                  <a:pt x="817548" y="17501"/>
                  <a:pt x="402272" y="-33931"/>
                  <a:pt x="0" y="13716"/>
                </a:cubicBezTo>
                <a:cubicBezTo>
                  <a:pt x="-460" y="10837"/>
                  <a:pt x="38" y="6680"/>
                  <a:pt x="0" y="0"/>
                </a:cubicBezTo>
                <a:close/>
              </a:path>
              <a:path w="4057650" h="13716" stroke="0" extrusionOk="0">
                <a:moveTo>
                  <a:pt x="0" y="0"/>
                </a:moveTo>
                <a:cubicBezTo>
                  <a:pt x="248348" y="13145"/>
                  <a:pt x="486117" y="25042"/>
                  <a:pt x="635698" y="0"/>
                </a:cubicBezTo>
                <a:cubicBezTo>
                  <a:pt x="785279" y="-25042"/>
                  <a:pt x="917762" y="-5537"/>
                  <a:pt x="1190244" y="0"/>
                </a:cubicBezTo>
                <a:cubicBezTo>
                  <a:pt x="1462726" y="5537"/>
                  <a:pt x="1667120" y="-21232"/>
                  <a:pt x="1947672" y="0"/>
                </a:cubicBezTo>
                <a:cubicBezTo>
                  <a:pt x="2228224" y="21232"/>
                  <a:pt x="2280631" y="-21698"/>
                  <a:pt x="2583370" y="0"/>
                </a:cubicBezTo>
                <a:cubicBezTo>
                  <a:pt x="2886109" y="21698"/>
                  <a:pt x="3022941" y="19647"/>
                  <a:pt x="3219069" y="0"/>
                </a:cubicBezTo>
                <a:cubicBezTo>
                  <a:pt x="3415197" y="-19647"/>
                  <a:pt x="3747500" y="26991"/>
                  <a:pt x="4057650" y="0"/>
                </a:cubicBezTo>
                <a:cubicBezTo>
                  <a:pt x="4056980" y="3019"/>
                  <a:pt x="4057134" y="10425"/>
                  <a:pt x="4057650" y="13716"/>
                </a:cubicBezTo>
                <a:cubicBezTo>
                  <a:pt x="3865148" y="-7885"/>
                  <a:pt x="3702543" y="44896"/>
                  <a:pt x="3381375" y="13716"/>
                </a:cubicBezTo>
                <a:cubicBezTo>
                  <a:pt x="3060208" y="-17464"/>
                  <a:pt x="2956571" y="-13250"/>
                  <a:pt x="2826830" y="13716"/>
                </a:cubicBezTo>
                <a:cubicBezTo>
                  <a:pt x="2697089" y="40682"/>
                  <a:pt x="2411031" y="38582"/>
                  <a:pt x="2150555" y="13716"/>
                </a:cubicBezTo>
                <a:cubicBezTo>
                  <a:pt x="1890080" y="-11150"/>
                  <a:pt x="1741827" y="-5187"/>
                  <a:pt x="1474280" y="13716"/>
                </a:cubicBezTo>
                <a:cubicBezTo>
                  <a:pt x="1206734" y="32619"/>
                  <a:pt x="998203" y="28763"/>
                  <a:pt x="838581" y="13716"/>
                </a:cubicBezTo>
                <a:cubicBezTo>
                  <a:pt x="678959" y="-1331"/>
                  <a:pt x="187101" y="-17784"/>
                  <a:pt x="0" y="13716"/>
                </a:cubicBezTo>
                <a:cubicBezTo>
                  <a:pt x="-114" y="7033"/>
                  <a:pt x="103" y="342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Content Placeholder 2">
            <a:extLst>
              <a:ext uri="{FF2B5EF4-FFF2-40B4-BE49-F238E27FC236}">
                <a16:creationId xmlns:a16="http://schemas.microsoft.com/office/drawing/2014/main" id="{97C4B6EC-E8B3-4E05-2660-696EA8AFE78E}"/>
              </a:ext>
            </a:extLst>
          </p:cNvPr>
          <p:cNvGraphicFramePr>
            <a:graphicFrameLocks noGrp="1"/>
          </p:cNvGraphicFramePr>
          <p:nvPr>
            <p:ph idx="1"/>
            <p:extLst>
              <p:ext uri="{D42A27DB-BD31-4B8C-83A1-F6EECF244321}">
                <p14:modId xmlns:p14="http://schemas.microsoft.com/office/powerpoint/2010/main" val="1128397593"/>
              </p:ext>
            </p:extLst>
          </p:nvPr>
        </p:nvGraphicFramePr>
        <p:xfrm>
          <a:off x="3486013" y="480616"/>
          <a:ext cx="5175384" cy="4152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7687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4"/>
        <p:cNvGrpSpPr/>
        <p:nvPr/>
      </p:nvGrpSpPr>
      <p:grpSpPr>
        <a:xfrm>
          <a:off x="0" y="0"/>
          <a:ext cx="0" cy="0"/>
          <a:chOff x="0" y="0"/>
          <a:chExt cx="0" cy="0"/>
        </a:xfrm>
      </p:grpSpPr>
      <p:cxnSp>
        <p:nvCxnSpPr>
          <p:cNvPr id="955" name="Google Shape;955;p75"/>
          <p:cNvCxnSpPr/>
          <p:nvPr/>
        </p:nvCxnSpPr>
        <p:spPr>
          <a:xfrm>
            <a:off x="361950" y="367391"/>
            <a:ext cx="8360303" cy="0"/>
          </a:xfrm>
          <a:prstGeom prst="straightConnector1">
            <a:avLst/>
          </a:prstGeom>
          <a:noFill/>
          <a:ln w="28575" cap="flat" cmpd="sng">
            <a:solidFill>
              <a:schemeClr val="dk2"/>
            </a:solidFill>
            <a:prstDash val="solid"/>
            <a:miter lim="800000"/>
            <a:headEnd type="none" w="sm" len="sm"/>
            <a:tailEnd type="none" w="sm" len="sm"/>
          </a:ln>
        </p:spPr>
      </p:cxnSp>
      <p:cxnSp>
        <p:nvCxnSpPr>
          <p:cNvPr id="956" name="Google Shape;956;p75"/>
          <p:cNvCxnSpPr/>
          <p:nvPr/>
        </p:nvCxnSpPr>
        <p:spPr>
          <a:xfrm>
            <a:off x="361950" y="4776104"/>
            <a:ext cx="8360303" cy="0"/>
          </a:xfrm>
          <a:prstGeom prst="straightConnector1">
            <a:avLst/>
          </a:prstGeom>
          <a:noFill/>
          <a:ln w="28575" cap="flat" cmpd="sng">
            <a:solidFill>
              <a:schemeClr val="dk2"/>
            </a:solidFill>
            <a:prstDash val="solid"/>
            <a:miter lim="800000"/>
            <a:headEnd type="none" w="sm" len="sm"/>
            <a:tailEnd type="none" w="sm" len="sm"/>
          </a:ln>
        </p:spPr>
      </p:cxnSp>
      <p:cxnSp>
        <p:nvCxnSpPr>
          <p:cNvPr id="957" name="Google Shape;957;p75"/>
          <p:cNvCxnSpPr/>
          <p:nvPr/>
        </p:nvCxnSpPr>
        <p:spPr>
          <a:xfrm>
            <a:off x="361950" y="367391"/>
            <a:ext cx="8360303" cy="0"/>
          </a:xfrm>
          <a:prstGeom prst="straightConnector1">
            <a:avLst/>
          </a:prstGeom>
          <a:noFill/>
          <a:ln w="28575" cap="flat" cmpd="sng">
            <a:solidFill>
              <a:schemeClr val="dk2"/>
            </a:solidFill>
            <a:prstDash val="solid"/>
            <a:miter lim="800000"/>
            <a:headEnd type="none" w="sm" len="sm"/>
            <a:tailEnd type="none" w="sm" len="sm"/>
          </a:ln>
        </p:spPr>
      </p:cxnSp>
      <p:cxnSp>
        <p:nvCxnSpPr>
          <p:cNvPr id="958" name="Google Shape;958;p75"/>
          <p:cNvCxnSpPr/>
          <p:nvPr/>
        </p:nvCxnSpPr>
        <p:spPr>
          <a:xfrm>
            <a:off x="361950" y="367391"/>
            <a:ext cx="8360303" cy="0"/>
          </a:xfrm>
          <a:prstGeom prst="straightConnector1">
            <a:avLst/>
          </a:prstGeom>
          <a:noFill/>
          <a:ln w="28575" cap="flat" cmpd="sng">
            <a:solidFill>
              <a:schemeClr val="dk2"/>
            </a:solidFill>
            <a:prstDash val="solid"/>
            <a:miter lim="800000"/>
            <a:headEnd type="none" w="sm" len="sm"/>
            <a:tailEnd type="none" w="sm" len="sm"/>
          </a:ln>
        </p:spPr>
      </p:cxnSp>
      <p:sp>
        <p:nvSpPr>
          <p:cNvPr id="959" name="Google Shape;959;p75"/>
          <p:cNvSpPr/>
          <p:nvPr/>
        </p:nvSpPr>
        <p:spPr>
          <a:xfrm>
            <a:off x="0" y="-1"/>
            <a:ext cx="9144000" cy="5143501"/>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pic>
        <p:nvPicPr>
          <p:cNvPr id="960" name="Google Shape;960;p75" descr="A person holding a microphone&#10;&#10;Description automatically generated with medium confidence"/>
          <p:cNvPicPr preferRelativeResize="0"/>
          <p:nvPr/>
        </p:nvPicPr>
        <p:blipFill rotWithShape="1">
          <a:blip r:embed="rId3">
            <a:alphaModFix/>
          </a:blip>
          <a:srcRect t="19531" r="-1" b="5448"/>
          <a:stretch/>
        </p:blipFill>
        <p:spPr>
          <a:xfrm>
            <a:off x="1147" y="8"/>
            <a:ext cx="9141706" cy="5143492"/>
          </a:xfrm>
          <a:prstGeom prst="rect">
            <a:avLst/>
          </a:prstGeom>
          <a:noFill/>
          <a:ln>
            <a:noFill/>
          </a:ln>
        </p:spPr>
      </p:pic>
      <p:sp>
        <p:nvSpPr>
          <p:cNvPr id="961" name="Google Shape;961;p75"/>
          <p:cNvSpPr/>
          <p:nvPr/>
        </p:nvSpPr>
        <p:spPr>
          <a:xfrm rot="-5400000">
            <a:off x="291929" y="-291929"/>
            <a:ext cx="5143500" cy="5727357"/>
          </a:xfrm>
          <a:prstGeom prst="rect">
            <a:avLst/>
          </a:prstGeom>
          <a:gradFill>
            <a:gsLst>
              <a:gs pos="0">
                <a:schemeClr val="dk1"/>
              </a:gs>
              <a:gs pos="100000">
                <a:srgbClr val="000000">
                  <a:alpha val="0"/>
                </a:srgbClr>
              </a:gs>
            </a:gsLst>
            <a:lin ang="5400000"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Clr>
                <a:schemeClr val="dk1"/>
              </a:buClr>
              <a:buSzPts val="1400"/>
              <a:buFont typeface="Calibri"/>
              <a:buNone/>
            </a:pPr>
            <a:endParaRPr sz="1400" b="0" i="0" u="none" strike="noStrike" cap="none">
              <a:solidFill>
                <a:schemeClr val="lt1"/>
              </a:solidFill>
              <a:latin typeface="Arial"/>
              <a:ea typeface="Arial"/>
              <a:cs typeface="Arial"/>
              <a:sym typeface="Arial"/>
            </a:endParaRPr>
          </a:p>
        </p:txBody>
      </p:sp>
      <p:sp>
        <p:nvSpPr>
          <p:cNvPr id="962" name="Google Shape;962;p75"/>
          <p:cNvSpPr txBox="1">
            <a:spLocks noGrp="1"/>
          </p:cNvSpPr>
          <p:nvPr>
            <p:ph type="title"/>
          </p:nvPr>
        </p:nvSpPr>
        <p:spPr>
          <a:xfrm>
            <a:off x="361950" y="549024"/>
            <a:ext cx="4444183" cy="2225117"/>
          </a:xfrm>
          <a:prstGeom prst="rect">
            <a:avLst/>
          </a:prstGeom>
          <a:noFill/>
          <a:ln>
            <a:noFill/>
          </a:ln>
        </p:spPr>
        <p:txBody>
          <a:bodyPr spcFirstLastPara="1" wrap="square" lIns="68575" tIns="34275" rIns="68575" bIns="34275" anchor="b" anchorCtr="0">
            <a:normAutofit/>
          </a:bodyPr>
          <a:lstStyle/>
          <a:p>
            <a:pPr marL="0" lvl="0" indent="0" algn="l" rtl="0">
              <a:lnSpc>
                <a:spcPct val="100000"/>
              </a:lnSpc>
              <a:spcBef>
                <a:spcPts val="0"/>
              </a:spcBef>
              <a:spcAft>
                <a:spcPts val="0"/>
              </a:spcAft>
              <a:buClr>
                <a:srgbClr val="FFFFFF"/>
              </a:buClr>
              <a:buSzPts val="6000"/>
              <a:buFont typeface="Arial"/>
              <a:buNone/>
            </a:pPr>
            <a:r>
              <a:rPr lang="en-US" sz="6000">
                <a:solidFill>
                  <a:srgbClr val="FFFFFF"/>
                </a:solidFill>
              </a:rPr>
              <a:t>Thank you.</a:t>
            </a:r>
            <a:endParaRPr/>
          </a:p>
        </p:txBody>
      </p:sp>
      <p:sp>
        <p:nvSpPr>
          <p:cNvPr id="963" name="Google Shape;963;p75"/>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1800"/>
              <a:buNone/>
            </a:pPr>
            <a:endParaRPr/>
          </a:p>
        </p:txBody>
      </p:sp>
      <p:cxnSp>
        <p:nvCxnSpPr>
          <p:cNvPr id="964" name="Google Shape;964;p75"/>
          <p:cNvCxnSpPr/>
          <p:nvPr/>
        </p:nvCxnSpPr>
        <p:spPr>
          <a:xfrm>
            <a:off x="361950" y="367391"/>
            <a:ext cx="8360303" cy="0"/>
          </a:xfrm>
          <a:prstGeom prst="straightConnector1">
            <a:avLst/>
          </a:prstGeom>
          <a:noFill/>
          <a:ln w="28575" cap="flat" cmpd="sng">
            <a:solidFill>
              <a:srgbClr val="FFFFFF"/>
            </a:solidFill>
            <a:prstDash val="solid"/>
            <a:miter lim="800000"/>
            <a:headEnd type="none" w="sm" len="sm"/>
            <a:tailEnd type="none" w="sm" len="sm"/>
          </a:ln>
        </p:spPr>
      </p:cxnSp>
      <p:cxnSp>
        <p:nvCxnSpPr>
          <p:cNvPr id="965" name="Google Shape;965;p75"/>
          <p:cNvCxnSpPr/>
          <p:nvPr/>
        </p:nvCxnSpPr>
        <p:spPr>
          <a:xfrm>
            <a:off x="361950" y="2936594"/>
            <a:ext cx="8360303" cy="0"/>
          </a:xfrm>
          <a:prstGeom prst="straightConnector1">
            <a:avLst/>
          </a:prstGeom>
          <a:noFill/>
          <a:ln w="28575" cap="flat" cmpd="sng">
            <a:solidFill>
              <a:srgbClr val="FFFFFF"/>
            </a:solidFill>
            <a:prstDash val="solid"/>
            <a:miter lim="800000"/>
            <a:headEnd type="none" w="sm" len="sm"/>
            <a:tailEnd type="none" w="sm" len="sm"/>
          </a:ln>
        </p:spPr>
      </p:cxnSp>
      <p:cxnSp>
        <p:nvCxnSpPr>
          <p:cNvPr id="966" name="Google Shape;966;p75"/>
          <p:cNvCxnSpPr/>
          <p:nvPr/>
        </p:nvCxnSpPr>
        <p:spPr>
          <a:xfrm>
            <a:off x="361950" y="4776104"/>
            <a:ext cx="8360303" cy="0"/>
          </a:xfrm>
          <a:prstGeom prst="straightConnector1">
            <a:avLst/>
          </a:prstGeom>
          <a:noFill/>
          <a:ln w="28575" cap="flat" cmpd="sng">
            <a:solidFill>
              <a:srgbClr val="FFFFFF"/>
            </a:solidFill>
            <a:prstDash val="solid"/>
            <a:miter lim="800000"/>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6" name="Rectangle 205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84B46E-3D33-C597-EF43-AE42A21F2DE0}"/>
              </a:ext>
            </a:extLst>
          </p:cNvPr>
          <p:cNvSpPr>
            <a:spLocks noGrp="1"/>
          </p:cNvSpPr>
          <p:nvPr>
            <p:ph type="title"/>
          </p:nvPr>
        </p:nvSpPr>
        <p:spPr>
          <a:xfrm>
            <a:off x="429369" y="178904"/>
            <a:ext cx="8263890" cy="1075811"/>
          </a:xfrm>
        </p:spPr>
        <p:txBody>
          <a:bodyPr anchor="b">
            <a:normAutofit/>
          </a:bodyPr>
          <a:lstStyle/>
          <a:p>
            <a:r>
              <a:rPr lang="en-US" sz="3500" b="1"/>
              <a:t>Project Overview</a:t>
            </a:r>
            <a:br>
              <a:rPr lang="en-US" sz="3500" b="1"/>
            </a:br>
            <a:endParaRPr lang="en-US" sz="3500"/>
          </a:p>
        </p:txBody>
      </p:sp>
      <p:sp>
        <p:nvSpPr>
          <p:cNvPr id="205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261158"/>
            <a:ext cx="8229600" cy="13716"/>
          </a:xfrm>
          <a:custGeom>
            <a:avLst/>
            <a:gdLst>
              <a:gd name="csX0" fmla="*/ 0 w 8229600"/>
              <a:gd name="csY0" fmla="*/ 0 h 13716"/>
              <a:gd name="csX1" fmla="*/ 521208 w 8229600"/>
              <a:gd name="csY1" fmla="*/ 0 h 13716"/>
              <a:gd name="csX2" fmla="*/ 1371600 w 8229600"/>
              <a:gd name="csY2" fmla="*/ 0 h 13716"/>
              <a:gd name="csX3" fmla="*/ 2221992 w 8229600"/>
              <a:gd name="csY3" fmla="*/ 0 h 13716"/>
              <a:gd name="csX4" fmla="*/ 3072384 w 8229600"/>
              <a:gd name="csY4" fmla="*/ 0 h 13716"/>
              <a:gd name="csX5" fmla="*/ 3511296 w 8229600"/>
              <a:gd name="csY5" fmla="*/ 0 h 13716"/>
              <a:gd name="csX6" fmla="*/ 4114800 w 8229600"/>
              <a:gd name="csY6" fmla="*/ 0 h 13716"/>
              <a:gd name="csX7" fmla="*/ 4553712 w 8229600"/>
              <a:gd name="csY7" fmla="*/ 0 h 13716"/>
              <a:gd name="csX8" fmla="*/ 5239512 w 8229600"/>
              <a:gd name="csY8" fmla="*/ 0 h 13716"/>
              <a:gd name="csX9" fmla="*/ 5843016 w 8229600"/>
              <a:gd name="csY9" fmla="*/ 0 h 13716"/>
              <a:gd name="csX10" fmla="*/ 6611112 w 8229600"/>
              <a:gd name="csY10" fmla="*/ 0 h 13716"/>
              <a:gd name="csX11" fmla="*/ 7461504 w 8229600"/>
              <a:gd name="csY11" fmla="*/ 0 h 13716"/>
              <a:gd name="csX12" fmla="*/ 8229600 w 8229600"/>
              <a:gd name="csY12" fmla="*/ 0 h 13716"/>
              <a:gd name="csX13" fmla="*/ 8229600 w 8229600"/>
              <a:gd name="csY13" fmla="*/ 13716 h 13716"/>
              <a:gd name="csX14" fmla="*/ 7461504 w 8229600"/>
              <a:gd name="csY14" fmla="*/ 13716 h 13716"/>
              <a:gd name="csX15" fmla="*/ 6940296 w 8229600"/>
              <a:gd name="csY15" fmla="*/ 13716 h 13716"/>
              <a:gd name="csX16" fmla="*/ 6419088 w 8229600"/>
              <a:gd name="csY16" fmla="*/ 13716 h 13716"/>
              <a:gd name="csX17" fmla="*/ 5650992 w 8229600"/>
              <a:gd name="csY17" fmla="*/ 13716 h 13716"/>
              <a:gd name="csX18" fmla="*/ 5129784 w 8229600"/>
              <a:gd name="csY18" fmla="*/ 13716 h 13716"/>
              <a:gd name="csX19" fmla="*/ 4690872 w 8229600"/>
              <a:gd name="csY19" fmla="*/ 13716 h 13716"/>
              <a:gd name="csX20" fmla="*/ 4087368 w 8229600"/>
              <a:gd name="csY20" fmla="*/ 13716 h 13716"/>
              <a:gd name="csX21" fmla="*/ 3401568 w 8229600"/>
              <a:gd name="csY21" fmla="*/ 13716 h 13716"/>
              <a:gd name="csX22" fmla="*/ 2798064 w 8229600"/>
              <a:gd name="csY22" fmla="*/ 13716 h 13716"/>
              <a:gd name="csX23" fmla="*/ 2276856 w 8229600"/>
              <a:gd name="csY23" fmla="*/ 13716 h 13716"/>
              <a:gd name="csX24" fmla="*/ 1426464 w 8229600"/>
              <a:gd name="csY24" fmla="*/ 13716 h 13716"/>
              <a:gd name="csX25" fmla="*/ 740664 w 8229600"/>
              <a:gd name="csY25" fmla="*/ 13716 h 13716"/>
              <a:gd name="csX26" fmla="*/ 0 w 8229600"/>
              <a:gd name="csY26" fmla="*/ 13716 h 13716"/>
              <a:gd name="csX27" fmla="*/ 0 w 8229600"/>
              <a:gd name="csY27"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8229600" h="13716"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9169" y="6566"/>
                  <a:pt x="8229218" y="9895"/>
                  <a:pt x="8229600" y="13716"/>
                </a:cubicBezTo>
                <a:cubicBezTo>
                  <a:pt x="7940706" y="-13865"/>
                  <a:pt x="7792584" y="-20581"/>
                  <a:pt x="7461504" y="13716"/>
                </a:cubicBezTo>
                <a:cubicBezTo>
                  <a:pt x="7130424" y="48013"/>
                  <a:pt x="7080072" y="39273"/>
                  <a:pt x="6940296" y="13716"/>
                </a:cubicBezTo>
                <a:cubicBezTo>
                  <a:pt x="6800520" y="-11841"/>
                  <a:pt x="6672872" y="22099"/>
                  <a:pt x="6419088" y="13716"/>
                </a:cubicBezTo>
                <a:cubicBezTo>
                  <a:pt x="6165304" y="5333"/>
                  <a:pt x="5869721" y="415"/>
                  <a:pt x="5650992" y="13716"/>
                </a:cubicBezTo>
                <a:cubicBezTo>
                  <a:pt x="5432263" y="27017"/>
                  <a:pt x="5308310" y="-1549"/>
                  <a:pt x="5129784" y="13716"/>
                </a:cubicBezTo>
                <a:cubicBezTo>
                  <a:pt x="4951258" y="28981"/>
                  <a:pt x="4799696" y="10785"/>
                  <a:pt x="4690872" y="13716"/>
                </a:cubicBezTo>
                <a:cubicBezTo>
                  <a:pt x="4582048" y="16647"/>
                  <a:pt x="4311124" y="-12408"/>
                  <a:pt x="4087368" y="13716"/>
                </a:cubicBezTo>
                <a:cubicBezTo>
                  <a:pt x="3863612" y="39840"/>
                  <a:pt x="3730288" y="8802"/>
                  <a:pt x="3401568" y="13716"/>
                </a:cubicBezTo>
                <a:cubicBezTo>
                  <a:pt x="3072848" y="18630"/>
                  <a:pt x="3020684" y="27853"/>
                  <a:pt x="2798064" y="13716"/>
                </a:cubicBezTo>
                <a:cubicBezTo>
                  <a:pt x="2575444" y="-421"/>
                  <a:pt x="2440915" y="-11924"/>
                  <a:pt x="2276856" y="13716"/>
                </a:cubicBezTo>
                <a:cubicBezTo>
                  <a:pt x="2112797" y="39356"/>
                  <a:pt x="1726502" y="-14132"/>
                  <a:pt x="1426464" y="13716"/>
                </a:cubicBezTo>
                <a:cubicBezTo>
                  <a:pt x="1126426" y="41564"/>
                  <a:pt x="992925" y="16444"/>
                  <a:pt x="740664" y="13716"/>
                </a:cubicBezTo>
                <a:cubicBezTo>
                  <a:pt x="488403" y="10988"/>
                  <a:pt x="195650" y="-20633"/>
                  <a:pt x="0" y="13716"/>
                </a:cubicBezTo>
                <a:cubicBezTo>
                  <a:pt x="120" y="8944"/>
                  <a:pt x="-32" y="6034"/>
                  <a:pt x="0" y="0"/>
                </a:cubicBezTo>
                <a:close/>
              </a:path>
              <a:path w="8229600" h="13716"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29365" y="6754"/>
                  <a:pt x="8229865" y="9234"/>
                  <a:pt x="8229600" y="13716"/>
                </a:cubicBezTo>
                <a:cubicBezTo>
                  <a:pt x="8075287" y="30482"/>
                  <a:pt x="7821366" y="17278"/>
                  <a:pt x="7626096" y="13716"/>
                </a:cubicBezTo>
                <a:cubicBezTo>
                  <a:pt x="7430826" y="10154"/>
                  <a:pt x="7320004" y="-14241"/>
                  <a:pt x="7022592" y="13716"/>
                </a:cubicBezTo>
                <a:cubicBezTo>
                  <a:pt x="6725180" y="41673"/>
                  <a:pt x="6348804" y="-18597"/>
                  <a:pt x="6172200" y="13716"/>
                </a:cubicBezTo>
                <a:cubicBezTo>
                  <a:pt x="5995596" y="46029"/>
                  <a:pt x="5788102" y="18318"/>
                  <a:pt x="5650992" y="13716"/>
                </a:cubicBezTo>
                <a:cubicBezTo>
                  <a:pt x="5513882" y="9114"/>
                  <a:pt x="5198399" y="24549"/>
                  <a:pt x="4882896" y="13716"/>
                </a:cubicBezTo>
                <a:cubicBezTo>
                  <a:pt x="4567393" y="2883"/>
                  <a:pt x="4557008" y="22393"/>
                  <a:pt x="4443984" y="13716"/>
                </a:cubicBezTo>
                <a:cubicBezTo>
                  <a:pt x="4330960" y="5039"/>
                  <a:pt x="4061674" y="24319"/>
                  <a:pt x="3758184" y="13716"/>
                </a:cubicBezTo>
                <a:cubicBezTo>
                  <a:pt x="3454694" y="3113"/>
                  <a:pt x="3380392" y="14547"/>
                  <a:pt x="3236976" y="13716"/>
                </a:cubicBezTo>
                <a:cubicBezTo>
                  <a:pt x="3093560" y="12885"/>
                  <a:pt x="2632116" y="33035"/>
                  <a:pt x="2386584" y="13716"/>
                </a:cubicBezTo>
                <a:cubicBezTo>
                  <a:pt x="2141052" y="-5603"/>
                  <a:pt x="2110884" y="24205"/>
                  <a:pt x="1947672" y="13716"/>
                </a:cubicBezTo>
                <a:cubicBezTo>
                  <a:pt x="1784460" y="3227"/>
                  <a:pt x="1535467" y="-4111"/>
                  <a:pt x="1261872" y="13716"/>
                </a:cubicBezTo>
                <a:cubicBezTo>
                  <a:pt x="988277" y="31543"/>
                  <a:pt x="1021096" y="5803"/>
                  <a:pt x="822960" y="13716"/>
                </a:cubicBezTo>
                <a:cubicBezTo>
                  <a:pt x="624824" y="21629"/>
                  <a:pt x="298309" y="-3289"/>
                  <a:pt x="0" y="13716"/>
                </a:cubicBezTo>
                <a:cubicBezTo>
                  <a:pt x="52" y="10594"/>
                  <a:pt x="386" y="5364"/>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0CC95DDE-D9BF-8CDB-1CF0-F6EBAD068AAD}"/>
              </a:ext>
            </a:extLst>
          </p:cNvPr>
          <p:cNvSpPr>
            <a:spLocks noGrp="1" noChangeArrowheads="1"/>
          </p:cNvSpPr>
          <p:nvPr>
            <p:ph idx="1"/>
          </p:nvPr>
        </p:nvSpPr>
        <p:spPr bwMode="auto">
          <a:xfrm>
            <a:off x="429369" y="1553487"/>
            <a:ext cx="5035164" cy="308937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t" anchorCtr="0" compatLnSpc="1">
            <a:prstTxWarp prst="textNoShape">
              <a:avLst/>
            </a:prstTxWarp>
            <a:normAutofit/>
          </a:bodyPr>
          <a:lstStyle/>
          <a:p>
            <a:r>
              <a:rPr lang="en-US" sz="1700"/>
              <a:t>The Justice in View initiative integrates immigration court-watching into university curricula through structured training, guided fieldwork, and reflective classroom engagement.</a:t>
            </a:r>
          </a:p>
          <a:p>
            <a:r>
              <a:rPr lang="en-US" sz="1700"/>
              <a:t>Students observe live Master Calendar and Merits hearings.</a:t>
            </a:r>
          </a:p>
          <a:p>
            <a:r>
              <a:rPr lang="en-US" sz="1700"/>
              <a:t>Observations illuminate the intersection of law, bureaucracy, and politics.</a:t>
            </a:r>
          </a:p>
          <a:p>
            <a:r>
              <a:rPr lang="en-US" sz="1700"/>
              <a:t>A national network of observers enables comparative insights across courts and regions</a:t>
            </a:r>
            <a:endParaRPr kumimoji="0" lang="en-US" altLang="en-US" sz="1700" b="0" i="0" u="none" strike="noStrike" cap="none" normalizeH="0" baseline="0">
              <a:ln>
                <a:noFill/>
              </a:ln>
              <a:effectLst/>
              <a:latin typeface="Arial" panose="020B0604020202020204" pitchFamily="34" charset="0"/>
            </a:endParaRPr>
          </a:p>
        </p:txBody>
      </p:sp>
      <p:pic>
        <p:nvPicPr>
          <p:cNvPr id="2051" name="Picture 3" descr="Why Do Federal Judges Jail So Many People Before Trial? What We Learned  from Courtwatching">
            <a:extLst>
              <a:ext uri="{FF2B5EF4-FFF2-40B4-BE49-F238E27FC236}">
                <a16:creationId xmlns:a16="http://schemas.microsoft.com/office/drawing/2014/main" id="{CD753439-E7EF-9680-C748-4BD4894769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9408" r="35579" b="-1"/>
          <a:stretch>
            <a:fillRect/>
          </a:stretch>
        </p:blipFill>
        <p:spPr bwMode="auto">
          <a:xfrm>
            <a:off x="5756743" y="1570482"/>
            <a:ext cx="2955798" cy="307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110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22C45-0E11-EB5F-2AC1-0E0DA9C01265}"/>
              </a:ext>
            </a:extLst>
          </p:cNvPr>
          <p:cNvSpPr>
            <a:spLocks noGrp="1"/>
          </p:cNvSpPr>
          <p:nvPr>
            <p:ph type="title"/>
          </p:nvPr>
        </p:nvSpPr>
        <p:spPr/>
        <p:txBody>
          <a:bodyPr>
            <a:normAutofit fontScale="90000"/>
          </a:bodyPr>
          <a:lstStyle/>
          <a:p>
            <a:r>
              <a:rPr lang="en-US" b="1" dirty="0"/>
              <a:t>Student Learning Goals &amp; Benefits</a:t>
            </a:r>
            <a:br>
              <a:rPr lang="en-US" b="1" dirty="0"/>
            </a:br>
            <a:endParaRPr lang="en-US" dirty="0"/>
          </a:p>
        </p:txBody>
      </p:sp>
      <p:sp>
        <p:nvSpPr>
          <p:cNvPr id="4" name="Text Placeholder 3">
            <a:extLst>
              <a:ext uri="{FF2B5EF4-FFF2-40B4-BE49-F238E27FC236}">
                <a16:creationId xmlns:a16="http://schemas.microsoft.com/office/drawing/2014/main" id="{00E312DC-FBFB-2CC5-569C-5E7C1046D63B}"/>
              </a:ext>
            </a:extLst>
          </p:cNvPr>
          <p:cNvSpPr>
            <a:spLocks noGrp="1"/>
          </p:cNvSpPr>
          <p:nvPr>
            <p:ph type="body" idx="1"/>
          </p:nvPr>
        </p:nvSpPr>
        <p:spPr/>
        <p:txBody>
          <a:bodyPr/>
          <a:lstStyle/>
          <a:p>
            <a:r>
              <a:rPr lang="en-US" dirty="0"/>
              <a:t>Students will</a:t>
            </a:r>
          </a:p>
        </p:txBody>
      </p:sp>
      <p:sp>
        <p:nvSpPr>
          <p:cNvPr id="3" name="Text Placeholder 2">
            <a:extLst>
              <a:ext uri="{FF2B5EF4-FFF2-40B4-BE49-F238E27FC236}">
                <a16:creationId xmlns:a16="http://schemas.microsoft.com/office/drawing/2014/main" id="{84A1CD26-F4E6-4505-224B-1F9E7A6881F9}"/>
              </a:ext>
            </a:extLst>
          </p:cNvPr>
          <p:cNvSpPr>
            <a:spLocks noGrp="1"/>
          </p:cNvSpPr>
          <p:nvPr>
            <p:ph sz="half" idx="2"/>
          </p:nvPr>
        </p:nvSpPr>
        <p:spPr/>
        <p:txBody>
          <a:bodyPr>
            <a:normAutofit fontScale="77500" lnSpcReduction="20000"/>
          </a:bodyPr>
          <a:lstStyle/>
          <a:p>
            <a:r>
              <a:rPr lang="en-US" dirty="0"/>
              <a:t>Develop a critical understanding of immigration law as </a:t>
            </a:r>
            <a:r>
              <a:rPr lang="en-US" i="1" dirty="0"/>
              <a:t>lived practice</a:t>
            </a:r>
            <a:r>
              <a:rPr lang="en-US" dirty="0"/>
              <a:t>, not just written doctrine.</a:t>
            </a:r>
          </a:p>
          <a:p>
            <a:r>
              <a:rPr lang="en-US" dirty="0"/>
              <a:t>Analyze how courtroom procedures, interpretation, and discretionary decisions shape outcomes.</a:t>
            </a:r>
          </a:p>
          <a:p>
            <a:r>
              <a:rPr lang="en-US" dirty="0"/>
              <a:t>Recognize how power circulates through tone, demeanor, delays, and administrative decision-making.</a:t>
            </a:r>
          </a:p>
          <a:p>
            <a:r>
              <a:rPr lang="en-US" dirty="0"/>
              <a:t>Understand the emotional and ethical dimensions of bearing witness.</a:t>
            </a:r>
          </a:p>
          <a:p>
            <a:endParaRPr lang="en-US" dirty="0"/>
          </a:p>
        </p:txBody>
      </p:sp>
      <p:sp>
        <p:nvSpPr>
          <p:cNvPr id="5" name="Text Placeholder 4">
            <a:extLst>
              <a:ext uri="{FF2B5EF4-FFF2-40B4-BE49-F238E27FC236}">
                <a16:creationId xmlns:a16="http://schemas.microsoft.com/office/drawing/2014/main" id="{CFEE2135-72D7-E79F-7877-880F582C4214}"/>
              </a:ext>
            </a:extLst>
          </p:cNvPr>
          <p:cNvSpPr>
            <a:spLocks noGrp="1"/>
          </p:cNvSpPr>
          <p:nvPr>
            <p:ph type="body" sz="quarter" idx="3"/>
          </p:nvPr>
        </p:nvSpPr>
        <p:spPr/>
        <p:txBody>
          <a:bodyPr/>
          <a:lstStyle/>
          <a:p>
            <a:r>
              <a:rPr lang="en-US" dirty="0"/>
              <a:t>Benefits of student engagement:</a:t>
            </a:r>
          </a:p>
        </p:txBody>
      </p:sp>
      <p:sp>
        <p:nvSpPr>
          <p:cNvPr id="6" name="Content Placeholder 5">
            <a:extLst>
              <a:ext uri="{FF2B5EF4-FFF2-40B4-BE49-F238E27FC236}">
                <a16:creationId xmlns:a16="http://schemas.microsoft.com/office/drawing/2014/main" id="{AD455AF6-9890-5D22-7F73-1A108476B21D}"/>
              </a:ext>
            </a:extLst>
          </p:cNvPr>
          <p:cNvSpPr>
            <a:spLocks noGrp="1"/>
          </p:cNvSpPr>
          <p:nvPr>
            <p:ph sz="quarter" idx="4"/>
          </p:nvPr>
        </p:nvSpPr>
        <p:spPr/>
        <p:txBody>
          <a:bodyPr>
            <a:normAutofit fontScale="77500" lnSpcReduction="20000"/>
          </a:bodyPr>
          <a:lstStyle/>
          <a:p>
            <a:r>
              <a:rPr lang="en-US" b="1" dirty="0"/>
              <a:t>Legal Socialization:</a:t>
            </a:r>
            <a:r>
              <a:rPr lang="en-US" dirty="0"/>
              <a:t> Students see firsthand how due process is structured, circumvented, or reshaped by policy and discretion.</a:t>
            </a:r>
          </a:p>
          <a:p>
            <a:r>
              <a:rPr lang="en-US" b="1" dirty="0"/>
              <a:t>Research Skills:</a:t>
            </a:r>
            <a:r>
              <a:rPr lang="en-US" dirty="0"/>
              <a:t> Students learn ethnographic methods—observation, thick description, qualitative data entry, coding, and analysis.</a:t>
            </a:r>
          </a:p>
          <a:p>
            <a:r>
              <a:rPr lang="en-US" b="1" dirty="0"/>
              <a:t>Civic Engagement:</a:t>
            </a:r>
            <a:r>
              <a:rPr lang="en-US" dirty="0"/>
              <a:t> Students engage with the immigration system as informed witnesses, cultivating ethical sensitivity and professional responsibility.</a:t>
            </a:r>
          </a:p>
          <a:p>
            <a:endParaRPr lang="en-US" dirty="0"/>
          </a:p>
        </p:txBody>
      </p:sp>
    </p:spTree>
    <p:extLst>
      <p:ext uri="{BB962C8B-B14F-4D97-AF65-F5344CB8AC3E}">
        <p14:creationId xmlns:p14="http://schemas.microsoft.com/office/powerpoint/2010/main" val="3074306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A7E20-ED66-0397-095E-465C6ABB48C8}"/>
              </a:ext>
            </a:extLst>
          </p:cNvPr>
          <p:cNvSpPr>
            <a:spLocks noGrp="1"/>
          </p:cNvSpPr>
          <p:nvPr>
            <p:ph type="title"/>
          </p:nvPr>
        </p:nvSpPr>
        <p:spPr/>
        <p:txBody>
          <a:bodyPr>
            <a:normAutofit/>
          </a:bodyPr>
          <a:lstStyle/>
          <a:p>
            <a:r>
              <a:rPr lang="en-US" dirty="0"/>
              <a:t>The Instructor Toolkit includes:</a:t>
            </a:r>
          </a:p>
        </p:txBody>
      </p:sp>
      <p:sp>
        <p:nvSpPr>
          <p:cNvPr id="7" name="Content Placeholder 6">
            <a:extLst>
              <a:ext uri="{FF2B5EF4-FFF2-40B4-BE49-F238E27FC236}">
                <a16:creationId xmlns:a16="http://schemas.microsoft.com/office/drawing/2014/main" id="{D98CFE42-4A13-F11D-9A36-824D818223A4}"/>
              </a:ext>
            </a:extLst>
          </p:cNvPr>
          <p:cNvSpPr>
            <a:spLocks noGrp="1"/>
          </p:cNvSpPr>
          <p:nvPr>
            <p:ph sz="half" idx="1"/>
          </p:nvPr>
        </p:nvSpPr>
        <p:spPr/>
        <p:txBody>
          <a:bodyPr>
            <a:normAutofit/>
          </a:bodyPr>
          <a:lstStyle/>
          <a:p>
            <a:pPr lvl="0"/>
            <a:r>
              <a:rPr lang="en-US" dirty="0"/>
              <a:t>A comprehensive </a:t>
            </a:r>
            <a:r>
              <a:rPr lang="en-US" i="1" dirty="0"/>
              <a:t>Instructor Guide</a:t>
            </a:r>
            <a:r>
              <a:rPr lang="en-US" dirty="0"/>
              <a:t> with course integration strategies</a:t>
            </a:r>
          </a:p>
          <a:p>
            <a:pPr lvl="0"/>
            <a:r>
              <a:rPr lang="en-US" dirty="0"/>
              <a:t>Survey Instrument</a:t>
            </a:r>
          </a:p>
          <a:p>
            <a:r>
              <a:rPr lang="en-US" dirty="0"/>
              <a:t>How to identify and contact courts</a:t>
            </a:r>
          </a:p>
          <a:p>
            <a:r>
              <a:rPr lang="en-US" dirty="0"/>
              <a:t>FAQs</a:t>
            </a:r>
          </a:p>
          <a:p>
            <a:r>
              <a:rPr lang="en-US" dirty="0"/>
              <a:t>Glossary of Terms</a:t>
            </a:r>
          </a:p>
          <a:p>
            <a:endParaRPr lang="en-US" dirty="0"/>
          </a:p>
        </p:txBody>
      </p:sp>
      <p:sp>
        <p:nvSpPr>
          <p:cNvPr id="8" name="Content Placeholder 7">
            <a:extLst>
              <a:ext uri="{FF2B5EF4-FFF2-40B4-BE49-F238E27FC236}">
                <a16:creationId xmlns:a16="http://schemas.microsoft.com/office/drawing/2014/main" id="{01EC6307-36CC-8B8E-4AC2-F8C41C4019D7}"/>
              </a:ext>
            </a:extLst>
          </p:cNvPr>
          <p:cNvSpPr>
            <a:spLocks noGrp="1"/>
          </p:cNvSpPr>
          <p:nvPr>
            <p:ph sz="half" idx="2"/>
          </p:nvPr>
        </p:nvSpPr>
        <p:spPr/>
        <p:txBody>
          <a:bodyPr>
            <a:normAutofit/>
          </a:bodyPr>
          <a:lstStyle/>
          <a:p>
            <a:r>
              <a:rPr lang="en-US" dirty="0"/>
              <a:t>Student Agreement</a:t>
            </a:r>
          </a:p>
          <a:p>
            <a:r>
              <a:rPr lang="en-US" dirty="0"/>
              <a:t>Sample Syllabus</a:t>
            </a:r>
          </a:p>
          <a:p>
            <a:r>
              <a:rPr lang="en-US" dirty="0"/>
              <a:t>Sample letter for students to carry to observe</a:t>
            </a:r>
          </a:p>
          <a:p>
            <a:r>
              <a:rPr lang="en-US" dirty="0"/>
              <a:t>Suggested readings and media</a:t>
            </a:r>
          </a:p>
          <a:p>
            <a:r>
              <a:rPr lang="en-US" dirty="0"/>
              <a:t>Reflection and Assignment Prompts</a:t>
            </a:r>
          </a:p>
          <a:p>
            <a:pPr marL="0" indent="0">
              <a:buNone/>
            </a:pPr>
            <a:endParaRPr lang="en-US" dirty="0"/>
          </a:p>
        </p:txBody>
      </p:sp>
    </p:spTree>
    <p:extLst>
      <p:ext uri="{BB962C8B-B14F-4D97-AF65-F5344CB8AC3E}">
        <p14:creationId xmlns:p14="http://schemas.microsoft.com/office/powerpoint/2010/main" val="3196494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8E54D4-E1EC-3361-CFC8-5CC43895A52B}"/>
              </a:ext>
            </a:extLst>
          </p:cNvPr>
          <p:cNvSpPr>
            <a:spLocks noGrp="1"/>
          </p:cNvSpPr>
          <p:nvPr>
            <p:ph type="title"/>
          </p:nvPr>
        </p:nvSpPr>
        <p:spPr>
          <a:xfrm>
            <a:off x="429369" y="178904"/>
            <a:ext cx="8263890" cy="1075811"/>
          </a:xfrm>
        </p:spPr>
        <p:txBody>
          <a:bodyPr anchor="b">
            <a:normAutofit/>
          </a:bodyPr>
          <a:lstStyle/>
          <a:p>
            <a:r>
              <a:rPr lang="en-US" sz="3500" b="1" dirty="0"/>
              <a:t>Incorporating Justice in View</a:t>
            </a:r>
            <a:endParaRPr lang="en-US" sz="3500" dirty="0"/>
          </a:p>
        </p:txBody>
      </p:sp>
      <p:sp>
        <p:nvSpPr>
          <p:cNvPr id="1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261158"/>
            <a:ext cx="8229600" cy="13716"/>
          </a:xfrm>
          <a:custGeom>
            <a:avLst/>
            <a:gdLst>
              <a:gd name="csX0" fmla="*/ 0 w 8229600"/>
              <a:gd name="csY0" fmla="*/ 0 h 13716"/>
              <a:gd name="csX1" fmla="*/ 521208 w 8229600"/>
              <a:gd name="csY1" fmla="*/ 0 h 13716"/>
              <a:gd name="csX2" fmla="*/ 1371600 w 8229600"/>
              <a:gd name="csY2" fmla="*/ 0 h 13716"/>
              <a:gd name="csX3" fmla="*/ 2221992 w 8229600"/>
              <a:gd name="csY3" fmla="*/ 0 h 13716"/>
              <a:gd name="csX4" fmla="*/ 3072384 w 8229600"/>
              <a:gd name="csY4" fmla="*/ 0 h 13716"/>
              <a:gd name="csX5" fmla="*/ 3511296 w 8229600"/>
              <a:gd name="csY5" fmla="*/ 0 h 13716"/>
              <a:gd name="csX6" fmla="*/ 4114800 w 8229600"/>
              <a:gd name="csY6" fmla="*/ 0 h 13716"/>
              <a:gd name="csX7" fmla="*/ 4553712 w 8229600"/>
              <a:gd name="csY7" fmla="*/ 0 h 13716"/>
              <a:gd name="csX8" fmla="*/ 5239512 w 8229600"/>
              <a:gd name="csY8" fmla="*/ 0 h 13716"/>
              <a:gd name="csX9" fmla="*/ 5843016 w 8229600"/>
              <a:gd name="csY9" fmla="*/ 0 h 13716"/>
              <a:gd name="csX10" fmla="*/ 6611112 w 8229600"/>
              <a:gd name="csY10" fmla="*/ 0 h 13716"/>
              <a:gd name="csX11" fmla="*/ 7461504 w 8229600"/>
              <a:gd name="csY11" fmla="*/ 0 h 13716"/>
              <a:gd name="csX12" fmla="*/ 8229600 w 8229600"/>
              <a:gd name="csY12" fmla="*/ 0 h 13716"/>
              <a:gd name="csX13" fmla="*/ 8229600 w 8229600"/>
              <a:gd name="csY13" fmla="*/ 13716 h 13716"/>
              <a:gd name="csX14" fmla="*/ 7461504 w 8229600"/>
              <a:gd name="csY14" fmla="*/ 13716 h 13716"/>
              <a:gd name="csX15" fmla="*/ 6940296 w 8229600"/>
              <a:gd name="csY15" fmla="*/ 13716 h 13716"/>
              <a:gd name="csX16" fmla="*/ 6419088 w 8229600"/>
              <a:gd name="csY16" fmla="*/ 13716 h 13716"/>
              <a:gd name="csX17" fmla="*/ 5650992 w 8229600"/>
              <a:gd name="csY17" fmla="*/ 13716 h 13716"/>
              <a:gd name="csX18" fmla="*/ 5129784 w 8229600"/>
              <a:gd name="csY18" fmla="*/ 13716 h 13716"/>
              <a:gd name="csX19" fmla="*/ 4690872 w 8229600"/>
              <a:gd name="csY19" fmla="*/ 13716 h 13716"/>
              <a:gd name="csX20" fmla="*/ 4087368 w 8229600"/>
              <a:gd name="csY20" fmla="*/ 13716 h 13716"/>
              <a:gd name="csX21" fmla="*/ 3401568 w 8229600"/>
              <a:gd name="csY21" fmla="*/ 13716 h 13716"/>
              <a:gd name="csX22" fmla="*/ 2798064 w 8229600"/>
              <a:gd name="csY22" fmla="*/ 13716 h 13716"/>
              <a:gd name="csX23" fmla="*/ 2276856 w 8229600"/>
              <a:gd name="csY23" fmla="*/ 13716 h 13716"/>
              <a:gd name="csX24" fmla="*/ 1426464 w 8229600"/>
              <a:gd name="csY24" fmla="*/ 13716 h 13716"/>
              <a:gd name="csX25" fmla="*/ 740664 w 8229600"/>
              <a:gd name="csY25" fmla="*/ 13716 h 13716"/>
              <a:gd name="csX26" fmla="*/ 0 w 8229600"/>
              <a:gd name="csY26" fmla="*/ 13716 h 13716"/>
              <a:gd name="csX27" fmla="*/ 0 w 8229600"/>
              <a:gd name="csY27"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8229600" h="13716"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9169" y="6566"/>
                  <a:pt x="8229218" y="9895"/>
                  <a:pt x="8229600" y="13716"/>
                </a:cubicBezTo>
                <a:cubicBezTo>
                  <a:pt x="7940706" y="-13865"/>
                  <a:pt x="7792584" y="-20581"/>
                  <a:pt x="7461504" y="13716"/>
                </a:cubicBezTo>
                <a:cubicBezTo>
                  <a:pt x="7130424" y="48013"/>
                  <a:pt x="7080072" y="39273"/>
                  <a:pt x="6940296" y="13716"/>
                </a:cubicBezTo>
                <a:cubicBezTo>
                  <a:pt x="6800520" y="-11841"/>
                  <a:pt x="6672872" y="22099"/>
                  <a:pt x="6419088" y="13716"/>
                </a:cubicBezTo>
                <a:cubicBezTo>
                  <a:pt x="6165304" y="5333"/>
                  <a:pt x="5869721" y="415"/>
                  <a:pt x="5650992" y="13716"/>
                </a:cubicBezTo>
                <a:cubicBezTo>
                  <a:pt x="5432263" y="27017"/>
                  <a:pt x="5308310" y="-1549"/>
                  <a:pt x="5129784" y="13716"/>
                </a:cubicBezTo>
                <a:cubicBezTo>
                  <a:pt x="4951258" y="28981"/>
                  <a:pt x="4799696" y="10785"/>
                  <a:pt x="4690872" y="13716"/>
                </a:cubicBezTo>
                <a:cubicBezTo>
                  <a:pt x="4582048" y="16647"/>
                  <a:pt x="4311124" y="-12408"/>
                  <a:pt x="4087368" y="13716"/>
                </a:cubicBezTo>
                <a:cubicBezTo>
                  <a:pt x="3863612" y="39840"/>
                  <a:pt x="3730288" y="8802"/>
                  <a:pt x="3401568" y="13716"/>
                </a:cubicBezTo>
                <a:cubicBezTo>
                  <a:pt x="3072848" y="18630"/>
                  <a:pt x="3020684" y="27853"/>
                  <a:pt x="2798064" y="13716"/>
                </a:cubicBezTo>
                <a:cubicBezTo>
                  <a:pt x="2575444" y="-421"/>
                  <a:pt x="2440915" y="-11924"/>
                  <a:pt x="2276856" y="13716"/>
                </a:cubicBezTo>
                <a:cubicBezTo>
                  <a:pt x="2112797" y="39356"/>
                  <a:pt x="1726502" y="-14132"/>
                  <a:pt x="1426464" y="13716"/>
                </a:cubicBezTo>
                <a:cubicBezTo>
                  <a:pt x="1126426" y="41564"/>
                  <a:pt x="992925" y="16444"/>
                  <a:pt x="740664" y="13716"/>
                </a:cubicBezTo>
                <a:cubicBezTo>
                  <a:pt x="488403" y="10988"/>
                  <a:pt x="195650" y="-20633"/>
                  <a:pt x="0" y="13716"/>
                </a:cubicBezTo>
                <a:cubicBezTo>
                  <a:pt x="120" y="8944"/>
                  <a:pt x="-32" y="6034"/>
                  <a:pt x="0" y="0"/>
                </a:cubicBezTo>
                <a:close/>
              </a:path>
              <a:path w="8229600" h="13716"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29365" y="6754"/>
                  <a:pt x="8229865" y="9234"/>
                  <a:pt x="8229600" y="13716"/>
                </a:cubicBezTo>
                <a:cubicBezTo>
                  <a:pt x="8075287" y="30482"/>
                  <a:pt x="7821366" y="17278"/>
                  <a:pt x="7626096" y="13716"/>
                </a:cubicBezTo>
                <a:cubicBezTo>
                  <a:pt x="7430826" y="10154"/>
                  <a:pt x="7320004" y="-14241"/>
                  <a:pt x="7022592" y="13716"/>
                </a:cubicBezTo>
                <a:cubicBezTo>
                  <a:pt x="6725180" y="41673"/>
                  <a:pt x="6348804" y="-18597"/>
                  <a:pt x="6172200" y="13716"/>
                </a:cubicBezTo>
                <a:cubicBezTo>
                  <a:pt x="5995596" y="46029"/>
                  <a:pt x="5788102" y="18318"/>
                  <a:pt x="5650992" y="13716"/>
                </a:cubicBezTo>
                <a:cubicBezTo>
                  <a:pt x="5513882" y="9114"/>
                  <a:pt x="5198399" y="24549"/>
                  <a:pt x="4882896" y="13716"/>
                </a:cubicBezTo>
                <a:cubicBezTo>
                  <a:pt x="4567393" y="2883"/>
                  <a:pt x="4557008" y="22393"/>
                  <a:pt x="4443984" y="13716"/>
                </a:cubicBezTo>
                <a:cubicBezTo>
                  <a:pt x="4330960" y="5039"/>
                  <a:pt x="4061674" y="24319"/>
                  <a:pt x="3758184" y="13716"/>
                </a:cubicBezTo>
                <a:cubicBezTo>
                  <a:pt x="3454694" y="3113"/>
                  <a:pt x="3380392" y="14547"/>
                  <a:pt x="3236976" y="13716"/>
                </a:cubicBezTo>
                <a:cubicBezTo>
                  <a:pt x="3093560" y="12885"/>
                  <a:pt x="2632116" y="33035"/>
                  <a:pt x="2386584" y="13716"/>
                </a:cubicBezTo>
                <a:cubicBezTo>
                  <a:pt x="2141052" y="-5603"/>
                  <a:pt x="2110884" y="24205"/>
                  <a:pt x="1947672" y="13716"/>
                </a:cubicBezTo>
                <a:cubicBezTo>
                  <a:pt x="1784460" y="3227"/>
                  <a:pt x="1535467" y="-4111"/>
                  <a:pt x="1261872" y="13716"/>
                </a:cubicBezTo>
                <a:cubicBezTo>
                  <a:pt x="988277" y="31543"/>
                  <a:pt x="1021096" y="5803"/>
                  <a:pt x="822960" y="13716"/>
                </a:cubicBezTo>
                <a:cubicBezTo>
                  <a:pt x="624824" y="21629"/>
                  <a:pt x="298309" y="-3289"/>
                  <a:pt x="0" y="13716"/>
                </a:cubicBezTo>
                <a:cubicBezTo>
                  <a:pt x="52" y="10594"/>
                  <a:pt x="386" y="5364"/>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DBEFCD4E-7AFB-A793-EC93-67BED46C8F2C}"/>
              </a:ext>
            </a:extLst>
          </p:cNvPr>
          <p:cNvSpPr>
            <a:spLocks noGrp="1"/>
          </p:cNvSpPr>
          <p:nvPr>
            <p:ph idx="1"/>
          </p:nvPr>
        </p:nvSpPr>
        <p:spPr>
          <a:xfrm>
            <a:off x="429369" y="1553487"/>
            <a:ext cx="5035164" cy="3089379"/>
          </a:xfrm>
        </p:spPr>
        <p:txBody>
          <a:bodyPr anchor="t">
            <a:normAutofit fontScale="92500" lnSpcReduction="10000"/>
          </a:bodyPr>
          <a:lstStyle/>
          <a:p>
            <a:r>
              <a:rPr lang="en-US" sz="1700" dirty="0"/>
              <a:t>As a class or a research lab</a:t>
            </a:r>
          </a:p>
          <a:p>
            <a:r>
              <a:rPr lang="en-US" sz="1700" dirty="0"/>
              <a:t>Require asynchronous training -&gt; completion certificate</a:t>
            </a:r>
          </a:p>
          <a:p>
            <a:r>
              <a:rPr lang="en-US" sz="1700" dirty="0"/>
              <a:t>Assign at least 20 hours of observation (solo, pairs, groups, etc.)</a:t>
            </a:r>
          </a:p>
          <a:p>
            <a:r>
              <a:rPr lang="en-US" sz="1700" dirty="0"/>
              <a:t>Pair with readings on legal anthropology, bureaucracy, </a:t>
            </a:r>
            <a:r>
              <a:rPr lang="en-US" sz="1700" dirty="0" err="1"/>
              <a:t>crimmigration</a:t>
            </a:r>
            <a:r>
              <a:rPr lang="en-US" sz="1700" dirty="0"/>
              <a:t>, or human rights.</a:t>
            </a:r>
          </a:p>
          <a:p>
            <a:r>
              <a:rPr lang="en-US" sz="1700" dirty="0"/>
              <a:t>Incorporate reflective journals, group discussions, and case-based analysis.</a:t>
            </a:r>
          </a:p>
          <a:p>
            <a:r>
              <a:rPr lang="en-US" sz="1700" dirty="0"/>
              <a:t>Use survey data for in-class coding, comparative analysis, or final projects.</a:t>
            </a:r>
          </a:p>
          <a:p>
            <a:r>
              <a:rPr lang="en-US" sz="1700" dirty="0"/>
              <a:t>Faculty may connect students with national datasets to examine broader patterns.</a:t>
            </a:r>
          </a:p>
          <a:p>
            <a:endParaRPr lang="en-US" sz="1700" dirty="0"/>
          </a:p>
        </p:txBody>
      </p:sp>
      <p:pic>
        <p:nvPicPr>
          <p:cNvPr id="4" name="Google Shape;979;p77">
            <a:extLst>
              <a:ext uri="{FF2B5EF4-FFF2-40B4-BE49-F238E27FC236}">
                <a16:creationId xmlns:a16="http://schemas.microsoft.com/office/drawing/2014/main" id="{78AFB8F6-85D8-5A23-A7AA-356D6C325872}"/>
              </a:ext>
            </a:extLst>
          </p:cNvPr>
          <p:cNvPicPr preferRelativeResize="0"/>
          <p:nvPr/>
        </p:nvPicPr>
        <p:blipFill rotWithShape="1">
          <a:blip r:embed="rId3"/>
          <a:srcRect l="11512" r="18018"/>
          <a:stretch>
            <a:fillRect/>
          </a:stretch>
        </p:blipFill>
        <p:spPr>
          <a:xfrm>
            <a:off x="5756743" y="1570482"/>
            <a:ext cx="2955798" cy="3072384"/>
          </a:xfrm>
          <a:prstGeom prst="rect">
            <a:avLst/>
          </a:prstGeom>
          <a:noFill/>
        </p:spPr>
      </p:pic>
    </p:spTree>
    <p:extLst>
      <p:ext uri="{BB962C8B-B14F-4D97-AF65-F5344CB8AC3E}">
        <p14:creationId xmlns:p14="http://schemas.microsoft.com/office/powerpoint/2010/main" val="2582142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77A6E8-788C-2B00-E1AC-9942D680909C}"/>
              </a:ext>
            </a:extLst>
          </p:cNvPr>
          <p:cNvSpPr>
            <a:spLocks noGrp="1"/>
          </p:cNvSpPr>
          <p:nvPr>
            <p:ph type="title"/>
          </p:nvPr>
        </p:nvSpPr>
        <p:spPr>
          <a:xfrm>
            <a:off x="628650" y="273843"/>
            <a:ext cx="7886700" cy="994173"/>
          </a:xfrm>
        </p:spPr>
        <p:txBody>
          <a:bodyPr>
            <a:normAutofit/>
          </a:bodyPr>
          <a:lstStyle/>
          <a:p>
            <a:r>
              <a:rPr lang="en-US" sz="4100" b="1"/>
              <a:t>Training Requirements</a:t>
            </a:r>
            <a:endParaRPr lang="en-US" sz="41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258029"/>
            <a:ext cx="8140446" cy="13716"/>
          </a:xfrm>
          <a:custGeom>
            <a:avLst/>
            <a:gdLst>
              <a:gd name="csX0" fmla="*/ 0 w 8140446"/>
              <a:gd name="csY0" fmla="*/ 0 h 13716"/>
              <a:gd name="csX1" fmla="*/ 434157 w 8140446"/>
              <a:gd name="csY1" fmla="*/ 0 h 13716"/>
              <a:gd name="csX2" fmla="*/ 1193932 w 8140446"/>
              <a:gd name="csY2" fmla="*/ 0 h 13716"/>
              <a:gd name="csX3" fmla="*/ 1628089 w 8140446"/>
              <a:gd name="csY3" fmla="*/ 0 h 13716"/>
              <a:gd name="csX4" fmla="*/ 2225055 w 8140446"/>
              <a:gd name="csY4" fmla="*/ 0 h 13716"/>
              <a:gd name="csX5" fmla="*/ 3066235 w 8140446"/>
              <a:gd name="csY5" fmla="*/ 0 h 13716"/>
              <a:gd name="csX6" fmla="*/ 3744605 w 8140446"/>
              <a:gd name="csY6" fmla="*/ 0 h 13716"/>
              <a:gd name="csX7" fmla="*/ 4504380 w 8140446"/>
              <a:gd name="csY7" fmla="*/ 0 h 13716"/>
              <a:gd name="csX8" fmla="*/ 5101346 w 8140446"/>
              <a:gd name="csY8" fmla="*/ 0 h 13716"/>
              <a:gd name="csX9" fmla="*/ 5779717 w 8140446"/>
              <a:gd name="csY9" fmla="*/ 0 h 13716"/>
              <a:gd name="csX10" fmla="*/ 6620896 w 8140446"/>
              <a:gd name="csY10" fmla="*/ 0 h 13716"/>
              <a:gd name="csX11" fmla="*/ 7136458 w 8140446"/>
              <a:gd name="csY11" fmla="*/ 0 h 13716"/>
              <a:gd name="csX12" fmla="*/ 8140446 w 8140446"/>
              <a:gd name="csY12" fmla="*/ 0 h 13716"/>
              <a:gd name="csX13" fmla="*/ 8140446 w 8140446"/>
              <a:gd name="csY13" fmla="*/ 13716 h 13716"/>
              <a:gd name="csX14" fmla="*/ 7543480 w 8140446"/>
              <a:gd name="csY14" fmla="*/ 13716 h 13716"/>
              <a:gd name="csX15" fmla="*/ 7109323 w 8140446"/>
              <a:gd name="csY15" fmla="*/ 13716 h 13716"/>
              <a:gd name="csX16" fmla="*/ 6430952 w 8140446"/>
              <a:gd name="csY16" fmla="*/ 13716 h 13716"/>
              <a:gd name="csX17" fmla="*/ 5915391 w 8140446"/>
              <a:gd name="csY17" fmla="*/ 13716 h 13716"/>
              <a:gd name="csX18" fmla="*/ 5237020 w 8140446"/>
              <a:gd name="csY18" fmla="*/ 13716 h 13716"/>
              <a:gd name="csX19" fmla="*/ 4558650 w 8140446"/>
              <a:gd name="csY19" fmla="*/ 13716 h 13716"/>
              <a:gd name="csX20" fmla="*/ 3880279 w 8140446"/>
              <a:gd name="csY20" fmla="*/ 13716 h 13716"/>
              <a:gd name="csX21" fmla="*/ 3201909 w 8140446"/>
              <a:gd name="csY21" fmla="*/ 13716 h 13716"/>
              <a:gd name="csX22" fmla="*/ 2604943 w 8140446"/>
              <a:gd name="csY22" fmla="*/ 13716 h 13716"/>
              <a:gd name="csX23" fmla="*/ 1845168 w 8140446"/>
              <a:gd name="csY23" fmla="*/ 13716 h 13716"/>
              <a:gd name="csX24" fmla="*/ 1166797 w 8140446"/>
              <a:gd name="csY24" fmla="*/ 13716 h 13716"/>
              <a:gd name="csX25" fmla="*/ 0 w 8140446"/>
              <a:gd name="csY25" fmla="*/ 13716 h 13716"/>
              <a:gd name="csX26" fmla="*/ 0 w 8140446"/>
              <a:gd name="csY26"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B5DC5EB-EEB5-5B97-F44A-D90C48AC5AB2}"/>
              </a:ext>
            </a:extLst>
          </p:cNvPr>
          <p:cNvSpPr>
            <a:spLocks noGrp="1"/>
          </p:cNvSpPr>
          <p:nvPr>
            <p:ph idx="1"/>
          </p:nvPr>
        </p:nvSpPr>
        <p:spPr>
          <a:xfrm>
            <a:off x="628650" y="1447038"/>
            <a:ext cx="7886700" cy="3188970"/>
          </a:xfrm>
        </p:spPr>
        <p:txBody>
          <a:bodyPr>
            <a:normAutofit/>
          </a:bodyPr>
          <a:lstStyle/>
          <a:p>
            <a:pPr marL="0" indent="0">
              <a:buNone/>
            </a:pPr>
            <a:r>
              <a:rPr lang="en-US" sz="1700"/>
              <a:t>Students complete an asynchronous interactive training that covers:</a:t>
            </a:r>
          </a:p>
          <a:p>
            <a:pPr lvl="1"/>
            <a:r>
              <a:rPr lang="en-US" sz="1700"/>
              <a:t>Basics of immigration law and the structure of EOIR</a:t>
            </a:r>
          </a:p>
          <a:p>
            <a:pPr lvl="1"/>
            <a:r>
              <a:rPr lang="en-US" sz="1700"/>
              <a:t>Ethical observation and non-intervention</a:t>
            </a:r>
          </a:p>
          <a:p>
            <a:pPr lvl="1"/>
            <a:r>
              <a:rPr lang="en-US" sz="1700"/>
              <a:t>Courtroom conduct and confidentiality</a:t>
            </a:r>
          </a:p>
          <a:p>
            <a:pPr lvl="1"/>
            <a:r>
              <a:rPr lang="en-US" sz="1700"/>
              <a:t>Safety and emotional preparedness</a:t>
            </a:r>
          </a:p>
          <a:p>
            <a:pPr lvl="1"/>
            <a:r>
              <a:rPr lang="en-US" sz="1700"/>
              <a:t>Courtwatching survey and data collection</a:t>
            </a:r>
          </a:p>
          <a:p>
            <a:pPr lvl="1"/>
            <a:r>
              <a:rPr lang="en-US" sz="1700"/>
              <a:t>Ethnographic courtwatching and fieldnotes</a:t>
            </a:r>
          </a:p>
          <a:p>
            <a:pPr marL="342900" lvl="1" indent="0">
              <a:buNone/>
            </a:pPr>
            <a:endParaRPr lang="en-US" sz="1700"/>
          </a:p>
          <a:p>
            <a:pPr marL="15875" lvl="1" indent="0">
              <a:buNone/>
            </a:pPr>
            <a:r>
              <a:rPr lang="en-US" sz="1700"/>
              <a:t>Students receive certificates upon successful completion of all module review quizzes and after signing the  Immigration Research Hub - Student Agreement</a:t>
            </a:r>
          </a:p>
          <a:p>
            <a:endParaRPr lang="en-US" sz="1700"/>
          </a:p>
        </p:txBody>
      </p:sp>
    </p:spTree>
    <p:extLst>
      <p:ext uri="{BB962C8B-B14F-4D97-AF65-F5344CB8AC3E}">
        <p14:creationId xmlns:p14="http://schemas.microsoft.com/office/powerpoint/2010/main" val="4265804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4E5DDF-DD3C-1478-0D88-33B9EF832B3C}"/>
              </a:ext>
            </a:extLst>
          </p:cNvPr>
          <p:cNvSpPr>
            <a:spLocks noGrp="1"/>
          </p:cNvSpPr>
          <p:nvPr>
            <p:ph type="title"/>
          </p:nvPr>
        </p:nvSpPr>
        <p:spPr>
          <a:xfrm>
            <a:off x="628650" y="273843"/>
            <a:ext cx="7886700" cy="994173"/>
          </a:xfrm>
        </p:spPr>
        <p:txBody>
          <a:bodyPr>
            <a:normAutofit/>
          </a:bodyPr>
          <a:lstStyle/>
          <a:p>
            <a:r>
              <a:rPr lang="en-US" sz="4100" dirty="0"/>
              <a:t>Student Safety</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258029"/>
            <a:ext cx="8140446" cy="13716"/>
          </a:xfrm>
          <a:custGeom>
            <a:avLst/>
            <a:gdLst>
              <a:gd name="csX0" fmla="*/ 0 w 8140446"/>
              <a:gd name="csY0" fmla="*/ 0 h 13716"/>
              <a:gd name="csX1" fmla="*/ 434157 w 8140446"/>
              <a:gd name="csY1" fmla="*/ 0 h 13716"/>
              <a:gd name="csX2" fmla="*/ 1193932 w 8140446"/>
              <a:gd name="csY2" fmla="*/ 0 h 13716"/>
              <a:gd name="csX3" fmla="*/ 1628089 w 8140446"/>
              <a:gd name="csY3" fmla="*/ 0 h 13716"/>
              <a:gd name="csX4" fmla="*/ 2225055 w 8140446"/>
              <a:gd name="csY4" fmla="*/ 0 h 13716"/>
              <a:gd name="csX5" fmla="*/ 3066235 w 8140446"/>
              <a:gd name="csY5" fmla="*/ 0 h 13716"/>
              <a:gd name="csX6" fmla="*/ 3744605 w 8140446"/>
              <a:gd name="csY6" fmla="*/ 0 h 13716"/>
              <a:gd name="csX7" fmla="*/ 4504380 w 8140446"/>
              <a:gd name="csY7" fmla="*/ 0 h 13716"/>
              <a:gd name="csX8" fmla="*/ 5101346 w 8140446"/>
              <a:gd name="csY8" fmla="*/ 0 h 13716"/>
              <a:gd name="csX9" fmla="*/ 5779717 w 8140446"/>
              <a:gd name="csY9" fmla="*/ 0 h 13716"/>
              <a:gd name="csX10" fmla="*/ 6620896 w 8140446"/>
              <a:gd name="csY10" fmla="*/ 0 h 13716"/>
              <a:gd name="csX11" fmla="*/ 7136458 w 8140446"/>
              <a:gd name="csY11" fmla="*/ 0 h 13716"/>
              <a:gd name="csX12" fmla="*/ 8140446 w 8140446"/>
              <a:gd name="csY12" fmla="*/ 0 h 13716"/>
              <a:gd name="csX13" fmla="*/ 8140446 w 8140446"/>
              <a:gd name="csY13" fmla="*/ 13716 h 13716"/>
              <a:gd name="csX14" fmla="*/ 7543480 w 8140446"/>
              <a:gd name="csY14" fmla="*/ 13716 h 13716"/>
              <a:gd name="csX15" fmla="*/ 7109323 w 8140446"/>
              <a:gd name="csY15" fmla="*/ 13716 h 13716"/>
              <a:gd name="csX16" fmla="*/ 6430952 w 8140446"/>
              <a:gd name="csY16" fmla="*/ 13716 h 13716"/>
              <a:gd name="csX17" fmla="*/ 5915391 w 8140446"/>
              <a:gd name="csY17" fmla="*/ 13716 h 13716"/>
              <a:gd name="csX18" fmla="*/ 5237020 w 8140446"/>
              <a:gd name="csY18" fmla="*/ 13716 h 13716"/>
              <a:gd name="csX19" fmla="*/ 4558650 w 8140446"/>
              <a:gd name="csY19" fmla="*/ 13716 h 13716"/>
              <a:gd name="csX20" fmla="*/ 3880279 w 8140446"/>
              <a:gd name="csY20" fmla="*/ 13716 h 13716"/>
              <a:gd name="csX21" fmla="*/ 3201909 w 8140446"/>
              <a:gd name="csY21" fmla="*/ 13716 h 13716"/>
              <a:gd name="csX22" fmla="*/ 2604943 w 8140446"/>
              <a:gd name="csY22" fmla="*/ 13716 h 13716"/>
              <a:gd name="csX23" fmla="*/ 1845168 w 8140446"/>
              <a:gd name="csY23" fmla="*/ 13716 h 13716"/>
              <a:gd name="csX24" fmla="*/ 1166797 w 8140446"/>
              <a:gd name="csY24" fmla="*/ 13716 h 13716"/>
              <a:gd name="csX25" fmla="*/ 0 w 8140446"/>
              <a:gd name="csY25" fmla="*/ 13716 h 13716"/>
              <a:gd name="csX26" fmla="*/ 0 w 8140446"/>
              <a:gd name="csY26"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a:extLst>
              <a:ext uri="{FF2B5EF4-FFF2-40B4-BE49-F238E27FC236}">
                <a16:creationId xmlns:a16="http://schemas.microsoft.com/office/drawing/2014/main" id="{0C1FF9F2-117D-0A62-E8A0-89E649275CFE}"/>
              </a:ext>
            </a:extLst>
          </p:cNvPr>
          <p:cNvGraphicFramePr/>
          <p:nvPr>
            <p:extLst>
              <p:ext uri="{D42A27DB-BD31-4B8C-83A1-F6EECF244321}">
                <p14:modId xmlns:p14="http://schemas.microsoft.com/office/powerpoint/2010/main" val="846675427"/>
              </p:ext>
            </p:extLst>
          </p:nvPr>
        </p:nvGraphicFramePr>
        <p:xfrm>
          <a:off x="501777" y="1445840"/>
          <a:ext cx="8140446" cy="35668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745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1D5EFB2-9BD4-A2AA-617F-2664007E143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9025D05-8F93-5622-68C3-3789D9A07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63934A-AA8F-E532-D550-231225CE918C}"/>
              </a:ext>
            </a:extLst>
          </p:cNvPr>
          <p:cNvSpPr>
            <a:spLocks noGrp="1"/>
          </p:cNvSpPr>
          <p:nvPr>
            <p:ph type="title"/>
          </p:nvPr>
        </p:nvSpPr>
        <p:spPr>
          <a:xfrm>
            <a:off x="628650" y="273843"/>
            <a:ext cx="7886700" cy="994173"/>
          </a:xfrm>
        </p:spPr>
        <p:txBody>
          <a:bodyPr>
            <a:normAutofit/>
          </a:bodyPr>
          <a:lstStyle/>
          <a:p>
            <a:r>
              <a:rPr lang="en-US" sz="4100" dirty="0"/>
              <a:t>Non-Intervention Commitments</a:t>
            </a:r>
          </a:p>
        </p:txBody>
      </p:sp>
      <p:sp>
        <p:nvSpPr>
          <p:cNvPr id="10" name="sketch line">
            <a:extLst>
              <a:ext uri="{FF2B5EF4-FFF2-40B4-BE49-F238E27FC236}">
                <a16:creationId xmlns:a16="http://schemas.microsoft.com/office/drawing/2014/main" id="{64DADB6F-70FE-3A25-66D1-8E67BEF091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258029"/>
            <a:ext cx="8140446" cy="13716"/>
          </a:xfrm>
          <a:custGeom>
            <a:avLst/>
            <a:gdLst>
              <a:gd name="csX0" fmla="*/ 0 w 8140446"/>
              <a:gd name="csY0" fmla="*/ 0 h 13716"/>
              <a:gd name="csX1" fmla="*/ 434157 w 8140446"/>
              <a:gd name="csY1" fmla="*/ 0 h 13716"/>
              <a:gd name="csX2" fmla="*/ 1193932 w 8140446"/>
              <a:gd name="csY2" fmla="*/ 0 h 13716"/>
              <a:gd name="csX3" fmla="*/ 1628089 w 8140446"/>
              <a:gd name="csY3" fmla="*/ 0 h 13716"/>
              <a:gd name="csX4" fmla="*/ 2225055 w 8140446"/>
              <a:gd name="csY4" fmla="*/ 0 h 13716"/>
              <a:gd name="csX5" fmla="*/ 3066235 w 8140446"/>
              <a:gd name="csY5" fmla="*/ 0 h 13716"/>
              <a:gd name="csX6" fmla="*/ 3744605 w 8140446"/>
              <a:gd name="csY6" fmla="*/ 0 h 13716"/>
              <a:gd name="csX7" fmla="*/ 4504380 w 8140446"/>
              <a:gd name="csY7" fmla="*/ 0 h 13716"/>
              <a:gd name="csX8" fmla="*/ 5101346 w 8140446"/>
              <a:gd name="csY8" fmla="*/ 0 h 13716"/>
              <a:gd name="csX9" fmla="*/ 5779717 w 8140446"/>
              <a:gd name="csY9" fmla="*/ 0 h 13716"/>
              <a:gd name="csX10" fmla="*/ 6620896 w 8140446"/>
              <a:gd name="csY10" fmla="*/ 0 h 13716"/>
              <a:gd name="csX11" fmla="*/ 7136458 w 8140446"/>
              <a:gd name="csY11" fmla="*/ 0 h 13716"/>
              <a:gd name="csX12" fmla="*/ 8140446 w 8140446"/>
              <a:gd name="csY12" fmla="*/ 0 h 13716"/>
              <a:gd name="csX13" fmla="*/ 8140446 w 8140446"/>
              <a:gd name="csY13" fmla="*/ 13716 h 13716"/>
              <a:gd name="csX14" fmla="*/ 7543480 w 8140446"/>
              <a:gd name="csY14" fmla="*/ 13716 h 13716"/>
              <a:gd name="csX15" fmla="*/ 7109323 w 8140446"/>
              <a:gd name="csY15" fmla="*/ 13716 h 13716"/>
              <a:gd name="csX16" fmla="*/ 6430952 w 8140446"/>
              <a:gd name="csY16" fmla="*/ 13716 h 13716"/>
              <a:gd name="csX17" fmla="*/ 5915391 w 8140446"/>
              <a:gd name="csY17" fmla="*/ 13716 h 13716"/>
              <a:gd name="csX18" fmla="*/ 5237020 w 8140446"/>
              <a:gd name="csY18" fmla="*/ 13716 h 13716"/>
              <a:gd name="csX19" fmla="*/ 4558650 w 8140446"/>
              <a:gd name="csY19" fmla="*/ 13716 h 13716"/>
              <a:gd name="csX20" fmla="*/ 3880279 w 8140446"/>
              <a:gd name="csY20" fmla="*/ 13716 h 13716"/>
              <a:gd name="csX21" fmla="*/ 3201909 w 8140446"/>
              <a:gd name="csY21" fmla="*/ 13716 h 13716"/>
              <a:gd name="csX22" fmla="*/ 2604943 w 8140446"/>
              <a:gd name="csY22" fmla="*/ 13716 h 13716"/>
              <a:gd name="csX23" fmla="*/ 1845168 w 8140446"/>
              <a:gd name="csY23" fmla="*/ 13716 h 13716"/>
              <a:gd name="csX24" fmla="*/ 1166797 w 8140446"/>
              <a:gd name="csY24" fmla="*/ 13716 h 13716"/>
              <a:gd name="csX25" fmla="*/ 0 w 8140446"/>
              <a:gd name="csY25" fmla="*/ 13716 h 13716"/>
              <a:gd name="csX26" fmla="*/ 0 w 8140446"/>
              <a:gd name="csY26"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a:extLst>
              <a:ext uri="{FF2B5EF4-FFF2-40B4-BE49-F238E27FC236}">
                <a16:creationId xmlns:a16="http://schemas.microsoft.com/office/drawing/2014/main" id="{A23520B3-6F82-715A-000E-7687919C5FDA}"/>
              </a:ext>
            </a:extLst>
          </p:cNvPr>
          <p:cNvGraphicFramePr/>
          <p:nvPr>
            <p:extLst>
              <p:ext uri="{D42A27DB-BD31-4B8C-83A1-F6EECF244321}">
                <p14:modId xmlns:p14="http://schemas.microsoft.com/office/powerpoint/2010/main" val="3563294149"/>
              </p:ext>
            </p:extLst>
          </p:nvPr>
        </p:nvGraphicFramePr>
        <p:xfrm>
          <a:off x="501777" y="1445840"/>
          <a:ext cx="8140446" cy="35668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8501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9F6C05-706B-CD21-7056-19BDBBA241BC}"/>
              </a:ext>
            </a:extLst>
          </p:cNvPr>
          <p:cNvSpPr>
            <a:spLocks noGrp="1"/>
          </p:cNvSpPr>
          <p:nvPr>
            <p:ph type="title"/>
          </p:nvPr>
        </p:nvSpPr>
        <p:spPr>
          <a:xfrm>
            <a:off x="628650" y="273843"/>
            <a:ext cx="7886700" cy="994173"/>
          </a:xfrm>
        </p:spPr>
        <p:txBody>
          <a:bodyPr>
            <a:normAutofit/>
          </a:bodyPr>
          <a:lstStyle/>
          <a:p>
            <a:r>
              <a:rPr lang="en-US" sz="4100"/>
              <a:t>Documentation &amp; Data</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258029"/>
            <a:ext cx="8140446" cy="13716"/>
          </a:xfrm>
          <a:custGeom>
            <a:avLst/>
            <a:gdLst>
              <a:gd name="csX0" fmla="*/ 0 w 8140446"/>
              <a:gd name="csY0" fmla="*/ 0 h 13716"/>
              <a:gd name="csX1" fmla="*/ 434157 w 8140446"/>
              <a:gd name="csY1" fmla="*/ 0 h 13716"/>
              <a:gd name="csX2" fmla="*/ 1193932 w 8140446"/>
              <a:gd name="csY2" fmla="*/ 0 h 13716"/>
              <a:gd name="csX3" fmla="*/ 1628089 w 8140446"/>
              <a:gd name="csY3" fmla="*/ 0 h 13716"/>
              <a:gd name="csX4" fmla="*/ 2225055 w 8140446"/>
              <a:gd name="csY4" fmla="*/ 0 h 13716"/>
              <a:gd name="csX5" fmla="*/ 3066235 w 8140446"/>
              <a:gd name="csY5" fmla="*/ 0 h 13716"/>
              <a:gd name="csX6" fmla="*/ 3744605 w 8140446"/>
              <a:gd name="csY6" fmla="*/ 0 h 13716"/>
              <a:gd name="csX7" fmla="*/ 4504380 w 8140446"/>
              <a:gd name="csY7" fmla="*/ 0 h 13716"/>
              <a:gd name="csX8" fmla="*/ 5101346 w 8140446"/>
              <a:gd name="csY8" fmla="*/ 0 h 13716"/>
              <a:gd name="csX9" fmla="*/ 5779717 w 8140446"/>
              <a:gd name="csY9" fmla="*/ 0 h 13716"/>
              <a:gd name="csX10" fmla="*/ 6620896 w 8140446"/>
              <a:gd name="csY10" fmla="*/ 0 h 13716"/>
              <a:gd name="csX11" fmla="*/ 7136458 w 8140446"/>
              <a:gd name="csY11" fmla="*/ 0 h 13716"/>
              <a:gd name="csX12" fmla="*/ 8140446 w 8140446"/>
              <a:gd name="csY12" fmla="*/ 0 h 13716"/>
              <a:gd name="csX13" fmla="*/ 8140446 w 8140446"/>
              <a:gd name="csY13" fmla="*/ 13716 h 13716"/>
              <a:gd name="csX14" fmla="*/ 7543480 w 8140446"/>
              <a:gd name="csY14" fmla="*/ 13716 h 13716"/>
              <a:gd name="csX15" fmla="*/ 7109323 w 8140446"/>
              <a:gd name="csY15" fmla="*/ 13716 h 13716"/>
              <a:gd name="csX16" fmla="*/ 6430952 w 8140446"/>
              <a:gd name="csY16" fmla="*/ 13716 h 13716"/>
              <a:gd name="csX17" fmla="*/ 5915391 w 8140446"/>
              <a:gd name="csY17" fmla="*/ 13716 h 13716"/>
              <a:gd name="csX18" fmla="*/ 5237020 w 8140446"/>
              <a:gd name="csY18" fmla="*/ 13716 h 13716"/>
              <a:gd name="csX19" fmla="*/ 4558650 w 8140446"/>
              <a:gd name="csY19" fmla="*/ 13716 h 13716"/>
              <a:gd name="csX20" fmla="*/ 3880279 w 8140446"/>
              <a:gd name="csY20" fmla="*/ 13716 h 13716"/>
              <a:gd name="csX21" fmla="*/ 3201909 w 8140446"/>
              <a:gd name="csY21" fmla="*/ 13716 h 13716"/>
              <a:gd name="csX22" fmla="*/ 2604943 w 8140446"/>
              <a:gd name="csY22" fmla="*/ 13716 h 13716"/>
              <a:gd name="csX23" fmla="*/ 1845168 w 8140446"/>
              <a:gd name="csY23" fmla="*/ 13716 h 13716"/>
              <a:gd name="csX24" fmla="*/ 1166797 w 8140446"/>
              <a:gd name="csY24" fmla="*/ 13716 h 13716"/>
              <a:gd name="csX25" fmla="*/ 0 w 8140446"/>
              <a:gd name="csY25" fmla="*/ 13716 h 13716"/>
              <a:gd name="csX26" fmla="*/ 0 w 8140446"/>
              <a:gd name="csY26"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1DC1DFB1-96D6-85E5-B715-E30A2BE35C71}"/>
              </a:ext>
            </a:extLst>
          </p:cNvPr>
          <p:cNvSpPr>
            <a:spLocks noGrp="1"/>
          </p:cNvSpPr>
          <p:nvPr>
            <p:ph idx="1"/>
          </p:nvPr>
        </p:nvSpPr>
        <p:spPr>
          <a:xfrm>
            <a:off x="628650" y="1447038"/>
            <a:ext cx="7886700" cy="3188970"/>
          </a:xfrm>
        </p:spPr>
        <p:txBody>
          <a:bodyPr>
            <a:normAutofit/>
          </a:bodyPr>
          <a:lstStyle/>
          <a:p>
            <a:pPr marL="114300" indent="0">
              <a:buNone/>
            </a:pPr>
            <a:r>
              <a:rPr lang="en-US" sz="1700" dirty="0"/>
              <a:t>Students complete:</a:t>
            </a:r>
          </a:p>
          <a:p>
            <a:r>
              <a:rPr lang="en-US" sz="1700" dirty="0"/>
              <a:t>A structured Qualtrics survey following each observation.</a:t>
            </a:r>
          </a:p>
          <a:p>
            <a:r>
              <a:rPr lang="en-US" sz="1700" dirty="0"/>
              <a:t>Ethnographic fieldnotes describing tone, atmosphere, and affect</a:t>
            </a:r>
          </a:p>
          <a:p>
            <a:r>
              <a:rPr lang="en-US" sz="1700" dirty="0"/>
              <a:t>Students will receive a copy of their entries via email to submit</a:t>
            </a:r>
          </a:p>
          <a:p>
            <a:r>
              <a:rPr lang="en-US" sz="1700" dirty="0"/>
              <a:t>Faculty and students can use datasets to support research papers, capstone projects, or public-facing publications.</a:t>
            </a:r>
          </a:p>
          <a:p>
            <a:endParaRPr lang="en-US" sz="1700" dirty="0"/>
          </a:p>
        </p:txBody>
      </p:sp>
    </p:spTree>
    <p:extLst>
      <p:ext uri="{BB962C8B-B14F-4D97-AF65-F5344CB8AC3E}">
        <p14:creationId xmlns:p14="http://schemas.microsoft.com/office/powerpoint/2010/main" val="2944937505"/>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209</TotalTime>
  <Words>2372</Words>
  <Application>Microsoft Macintosh PowerPoint</Application>
  <PresentationFormat>On-screen Show (16:9)</PresentationFormat>
  <Paragraphs>166</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2013 - 2022 Theme</vt:lpstr>
      <vt:lpstr>JUSTICE IN VIEW INSTRUCTOR MATERIALS</vt:lpstr>
      <vt:lpstr>Project Overview </vt:lpstr>
      <vt:lpstr>Student Learning Goals &amp; Benefits </vt:lpstr>
      <vt:lpstr>The Instructor Toolkit includes:</vt:lpstr>
      <vt:lpstr>Incorporating Justice in View</vt:lpstr>
      <vt:lpstr>Training Requirements</vt:lpstr>
      <vt:lpstr>Student Safety</vt:lpstr>
      <vt:lpstr>Non-Intervention Commitments</vt:lpstr>
      <vt:lpstr>Documentation &amp; Data</vt:lpstr>
      <vt:lpstr>Support for Faculty Integrating Court-Watching</vt:lpstr>
      <vt:lpstr>Institutional Research Board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Lauren Heidbrink</cp:lastModifiedBy>
  <cp:revision>7</cp:revision>
  <dcterms:modified xsi:type="dcterms:W3CDTF">2025-12-23T20:07:01Z</dcterms:modified>
</cp:coreProperties>
</file>